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sldIdLst>
    <p:sldId id="264" r:id="rId4"/>
    <p:sldId id="257" r:id="rId5"/>
    <p:sldId id="258" r:id="rId6"/>
    <p:sldId id="259" r:id="rId7"/>
    <p:sldId id="263" r:id="rId8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33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516"/>
  </p:normalViewPr>
  <p:slideViewPr>
    <p:cSldViewPr showGuides="1">
      <p:cViewPr varScale="1">
        <p:scale>
          <a:sx n="112" d="100"/>
          <a:sy n="112" d="100"/>
        </p:scale>
        <p:origin x="-1584" y="-84"/>
      </p:cViewPr>
      <p:guideLst>
        <p:guide orient="horz" pos="216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98" d="100"/>
        <a:sy n="98" d="100"/>
      </p:scale>
      <p:origin x="0" y="0"/>
    </p:cViewPr>
  </p:sorter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Rectangle 3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e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19600" y="2286000"/>
            <a:ext cx="309563" cy="8826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8000" i="1" kern="1200" cap="none" spc="0" normalizeH="0" baseline="2000" noProof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9459" name="Text Box 6"/>
          <p:cNvSpPr txBox="1"/>
          <p:nvPr/>
        </p:nvSpPr>
        <p:spPr>
          <a:xfrm>
            <a:off x="2906713" y="2708275"/>
            <a:ext cx="3048000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7200" b="1" i="1" dirty="0">
                <a:solidFill>
                  <a:schemeClr val="accent2"/>
                </a:solidFill>
                <a:latin typeface="Impact" panose="020B0806030902050204" pitchFamily="34" charset="0"/>
              </a:rPr>
              <a:t>统    计</a:t>
            </a:r>
            <a:endParaRPr lang="zh-CN" altLang="en-US" sz="7200" b="1" i="1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1370013"/>
          <a:ext cx="8062913" cy="482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2" imgW="7612380" imgH="5435600" progId="MSGraph.Chart.8">
                  <p:embed/>
                </p:oleObj>
              </mc:Choice>
              <mc:Fallback>
                <p:oleObj name="" r:id="rId2" imgW="7612380" imgH="5435600" progId="MSGraph.Chart.8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370013"/>
                        <a:ext cx="8062913" cy="4829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Line 3"/>
          <p:cNvSpPr/>
          <p:nvPr/>
        </p:nvSpPr>
        <p:spPr>
          <a:xfrm>
            <a:off x="952500" y="5216525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7" name="Line 4"/>
          <p:cNvSpPr/>
          <p:nvPr/>
        </p:nvSpPr>
        <p:spPr>
          <a:xfrm>
            <a:off x="952500" y="5216525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8" name="Line 5"/>
          <p:cNvSpPr/>
          <p:nvPr/>
        </p:nvSpPr>
        <p:spPr>
          <a:xfrm>
            <a:off x="952500" y="4448175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Line 6"/>
          <p:cNvSpPr/>
          <p:nvPr/>
        </p:nvSpPr>
        <p:spPr>
          <a:xfrm>
            <a:off x="952500" y="3679825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0" name="Line 7"/>
          <p:cNvSpPr/>
          <p:nvPr/>
        </p:nvSpPr>
        <p:spPr>
          <a:xfrm flipV="1">
            <a:off x="952500" y="2781300"/>
            <a:ext cx="163513" cy="42863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1" name="Text Box 8"/>
          <p:cNvSpPr txBox="1"/>
          <p:nvPr/>
        </p:nvSpPr>
        <p:spPr>
          <a:xfrm>
            <a:off x="1535113" y="6237288"/>
            <a:ext cx="1236662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轿车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3082" name="Text Box 9"/>
          <p:cNvSpPr txBox="1"/>
          <p:nvPr/>
        </p:nvSpPr>
        <p:spPr>
          <a:xfrm>
            <a:off x="2484438" y="6237288"/>
            <a:ext cx="2381250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面包车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3083" name="Text Box 10"/>
          <p:cNvSpPr txBox="1"/>
          <p:nvPr/>
        </p:nvSpPr>
        <p:spPr>
          <a:xfrm>
            <a:off x="3722688" y="6210300"/>
            <a:ext cx="1712912" cy="458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大客车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3084" name="Text Box 11"/>
          <p:cNvSpPr txBox="1"/>
          <p:nvPr/>
        </p:nvSpPr>
        <p:spPr>
          <a:xfrm>
            <a:off x="4968875" y="6210300"/>
            <a:ext cx="1331913" cy="458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货车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3085" name="Text Box 12"/>
          <p:cNvSpPr txBox="1"/>
          <p:nvPr/>
        </p:nvSpPr>
        <p:spPr>
          <a:xfrm>
            <a:off x="476250" y="4960938"/>
            <a:ext cx="668338" cy="455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5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86" name="Text Box 13"/>
          <p:cNvSpPr txBox="1"/>
          <p:nvPr/>
        </p:nvSpPr>
        <p:spPr>
          <a:xfrm>
            <a:off x="285750" y="4192588"/>
            <a:ext cx="666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10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87" name="Text Box 14"/>
          <p:cNvSpPr txBox="1"/>
          <p:nvPr/>
        </p:nvSpPr>
        <p:spPr>
          <a:xfrm>
            <a:off x="250825" y="3429000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15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88" name="Text Box 15"/>
          <p:cNvSpPr txBox="1"/>
          <p:nvPr/>
        </p:nvSpPr>
        <p:spPr>
          <a:xfrm>
            <a:off x="285750" y="2536825"/>
            <a:ext cx="1047750" cy="455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20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89" name="Text Box 16"/>
          <p:cNvSpPr txBox="1"/>
          <p:nvPr/>
        </p:nvSpPr>
        <p:spPr>
          <a:xfrm>
            <a:off x="285750" y="1798638"/>
            <a:ext cx="1619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25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90" name="Text Box 17"/>
          <p:cNvSpPr txBox="1"/>
          <p:nvPr/>
        </p:nvSpPr>
        <p:spPr>
          <a:xfrm>
            <a:off x="285750" y="1114425"/>
            <a:ext cx="666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30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091" name="Text Box 18"/>
          <p:cNvSpPr txBox="1"/>
          <p:nvPr/>
        </p:nvSpPr>
        <p:spPr>
          <a:xfrm>
            <a:off x="323850" y="260350"/>
            <a:ext cx="16208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数量</a:t>
            </a:r>
            <a:r>
              <a:rPr lang="en-US" altLang="zh-CN" sz="2400" b="1" dirty="0">
                <a:latin typeface="Times New Roman" panose="02020603050405020304" pitchFamily="18" charset="0"/>
              </a:rPr>
              <a:t>/</a:t>
            </a:r>
            <a:r>
              <a:rPr lang="zh-CN" altLang="en-US" sz="2400" b="1" dirty="0">
                <a:latin typeface="Times New Roman" panose="02020603050405020304" pitchFamily="18" charset="0"/>
              </a:rPr>
              <a:t>辆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grpSp>
        <p:nvGrpSpPr>
          <p:cNvPr id="3092" name="Group 19"/>
          <p:cNvGrpSpPr/>
          <p:nvPr/>
        </p:nvGrpSpPr>
        <p:grpSpPr>
          <a:xfrm>
            <a:off x="6732588" y="1125538"/>
            <a:ext cx="2592387" cy="1177925"/>
            <a:chOff x="0" y="0"/>
            <a:chExt cx="1633" cy="742"/>
          </a:xfrm>
        </p:grpSpPr>
        <p:sp>
          <p:nvSpPr>
            <p:cNvPr id="3129" name="Rectangle 20"/>
            <p:cNvSpPr/>
            <p:nvPr/>
          </p:nvSpPr>
          <p:spPr>
            <a:xfrm>
              <a:off x="0" y="0"/>
              <a:ext cx="444" cy="285"/>
            </a:xfrm>
            <a:prstGeom prst="rect">
              <a:avLst/>
            </a:prstGeom>
            <a:solidFill>
              <a:srgbClr val="FF33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130" name="Rectangle 21"/>
            <p:cNvSpPr/>
            <p:nvPr/>
          </p:nvSpPr>
          <p:spPr>
            <a:xfrm>
              <a:off x="0" y="453"/>
              <a:ext cx="444" cy="285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131" name="Text Box 22"/>
            <p:cNvSpPr txBox="1"/>
            <p:nvPr/>
          </p:nvSpPr>
          <p:spPr>
            <a:xfrm>
              <a:off x="427" y="0"/>
              <a:ext cx="120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甲停车场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132" name="Text Box 23"/>
            <p:cNvSpPr txBox="1"/>
            <p:nvPr/>
          </p:nvSpPr>
          <p:spPr>
            <a:xfrm>
              <a:off x="418" y="453"/>
              <a:ext cx="897" cy="28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乙停车场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093" name="Rectangle 24"/>
          <p:cNvSpPr/>
          <p:nvPr/>
        </p:nvSpPr>
        <p:spPr>
          <a:xfrm>
            <a:off x="1905000" y="2319338"/>
            <a:ext cx="287338" cy="384651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4" name="Rectangle 25"/>
          <p:cNvSpPr/>
          <p:nvPr/>
        </p:nvSpPr>
        <p:spPr>
          <a:xfrm>
            <a:off x="3048000" y="4541838"/>
            <a:ext cx="285750" cy="162401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5" name="Rectangle 26"/>
          <p:cNvSpPr/>
          <p:nvPr/>
        </p:nvSpPr>
        <p:spPr>
          <a:xfrm>
            <a:off x="4191000" y="4968875"/>
            <a:ext cx="285750" cy="119697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6" name="Rectangle 27"/>
          <p:cNvSpPr/>
          <p:nvPr/>
        </p:nvSpPr>
        <p:spPr>
          <a:xfrm>
            <a:off x="1619250" y="1549400"/>
            <a:ext cx="285750" cy="4616450"/>
          </a:xfrm>
          <a:prstGeom prst="rect">
            <a:avLst/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7" name="Rectangle 28"/>
          <p:cNvSpPr/>
          <p:nvPr/>
        </p:nvSpPr>
        <p:spPr>
          <a:xfrm>
            <a:off x="2771775" y="4113213"/>
            <a:ext cx="284163" cy="2052637"/>
          </a:xfrm>
          <a:prstGeom prst="rect">
            <a:avLst/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8" name="Rectangle 29"/>
          <p:cNvSpPr/>
          <p:nvPr/>
        </p:nvSpPr>
        <p:spPr>
          <a:xfrm>
            <a:off x="3905250" y="5054600"/>
            <a:ext cx="285750" cy="1111250"/>
          </a:xfrm>
          <a:prstGeom prst="rect">
            <a:avLst/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99" name="Rectangle 30"/>
          <p:cNvSpPr/>
          <p:nvPr/>
        </p:nvSpPr>
        <p:spPr>
          <a:xfrm>
            <a:off x="5048250" y="5481638"/>
            <a:ext cx="284163" cy="684212"/>
          </a:xfrm>
          <a:prstGeom prst="rect">
            <a:avLst/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00" name="Text Box 31"/>
          <p:cNvSpPr txBox="1"/>
          <p:nvPr/>
        </p:nvSpPr>
        <p:spPr>
          <a:xfrm>
            <a:off x="1476375" y="981075"/>
            <a:ext cx="9525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28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1" name="Text Box 32"/>
          <p:cNvSpPr txBox="1"/>
          <p:nvPr/>
        </p:nvSpPr>
        <p:spPr>
          <a:xfrm>
            <a:off x="1809750" y="1712913"/>
            <a:ext cx="9540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24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2" name="Text Box 33"/>
          <p:cNvSpPr txBox="1"/>
          <p:nvPr/>
        </p:nvSpPr>
        <p:spPr>
          <a:xfrm>
            <a:off x="2571750" y="3508375"/>
            <a:ext cx="665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12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3" name="Text Box 34"/>
          <p:cNvSpPr txBox="1"/>
          <p:nvPr/>
        </p:nvSpPr>
        <p:spPr>
          <a:xfrm>
            <a:off x="2954338" y="3905250"/>
            <a:ext cx="1141412" cy="455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10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4" name="Text Box 35"/>
          <p:cNvSpPr txBox="1"/>
          <p:nvPr/>
        </p:nvSpPr>
        <p:spPr>
          <a:xfrm>
            <a:off x="3779838" y="4652963"/>
            <a:ext cx="3794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6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5" name="Text Box 36"/>
          <p:cNvSpPr txBox="1"/>
          <p:nvPr/>
        </p:nvSpPr>
        <p:spPr>
          <a:xfrm>
            <a:off x="4095750" y="4554538"/>
            <a:ext cx="382588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7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6" name="Text Box 37"/>
          <p:cNvSpPr txBox="1"/>
          <p:nvPr/>
        </p:nvSpPr>
        <p:spPr>
          <a:xfrm>
            <a:off x="4932363" y="5084763"/>
            <a:ext cx="476250" cy="455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4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7" name="Text Box 38"/>
          <p:cNvSpPr txBox="1"/>
          <p:nvPr/>
        </p:nvSpPr>
        <p:spPr>
          <a:xfrm>
            <a:off x="5292725" y="5132388"/>
            <a:ext cx="476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3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08" name="Line 39"/>
          <p:cNvSpPr/>
          <p:nvPr/>
        </p:nvSpPr>
        <p:spPr>
          <a:xfrm flipV="1">
            <a:off x="971550" y="692150"/>
            <a:ext cx="0" cy="5473700"/>
          </a:xfrm>
          <a:prstGeom prst="line">
            <a:avLst/>
          </a:prstGeom>
          <a:ln w="889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109" name="Line 40"/>
          <p:cNvSpPr/>
          <p:nvPr/>
        </p:nvSpPr>
        <p:spPr>
          <a:xfrm>
            <a:off x="971550" y="1341438"/>
            <a:ext cx="215900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0" name="Line 41"/>
          <p:cNvSpPr/>
          <p:nvPr/>
        </p:nvSpPr>
        <p:spPr>
          <a:xfrm>
            <a:off x="971550" y="2060575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1" name="Text Box 42"/>
          <p:cNvSpPr txBox="1"/>
          <p:nvPr/>
        </p:nvSpPr>
        <p:spPr>
          <a:xfrm>
            <a:off x="468313" y="5756275"/>
            <a:ext cx="476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0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3112" name="Rectangle 43"/>
          <p:cNvSpPr/>
          <p:nvPr/>
        </p:nvSpPr>
        <p:spPr>
          <a:xfrm>
            <a:off x="5324475" y="5565775"/>
            <a:ext cx="285750" cy="60007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13" name="Rectangle 44"/>
          <p:cNvSpPr/>
          <p:nvPr/>
        </p:nvSpPr>
        <p:spPr>
          <a:xfrm>
            <a:off x="7732713" y="6189663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</a:rPr>
              <a:t>种类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3114" name="Line 45"/>
          <p:cNvSpPr/>
          <p:nvPr/>
        </p:nvSpPr>
        <p:spPr>
          <a:xfrm>
            <a:off x="892175" y="6189663"/>
            <a:ext cx="7200900" cy="0"/>
          </a:xfrm>
          <a:prstGeom prst="line">
            <a:avLst/>
          </a:prstGeom>
          <a:ln w="889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115" name="Line 46"/>
          <p:cNvSpPr/>
          <p:nvPr/>
        </p:nvSpPr>
        <p:spPr>
          <a:xfrm flipV="1">
            <a:off x="1611313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6" name="Line 47"/>
          <p:cNvSpPr/>
          <p:nvPr/>
        </p:nvSpPr>
        <p:spPr>
          <a:xfrm flipV="1">
            <a:off x="2763838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7" name="Line 48"/>
          <p:cNvSpPr/>
          <p:nvPr/>
        </p:nvSpPr>
        <p:spPr>
          <a:xfrm flipH="1" flipV="1">
            <a:off x="3051175" y="5973763"/>
            <a:ext cx="7938" cy="263525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8" name="Line 49"/>
          <p:cNvSpPr/>
          <p:nvPr/>
        </p:nvSpPr>
        <p:spPr>
          <a:xfrm flipV="1">
            <a:off x="3340100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19" name="Line 50"/>
          <p:cNvSpPr/>
          <p:nvPr/>
        </p:nvSpPr>
        <p:spPr>
          <a:xfrm flipV="1">
            <a:off x="2187575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0" name="Line 51"/>
          <p:cNvSpPr/>
          <p:nvPr/>
        </p:nvSpPr>
        <p:spPr>
          <a:xfrm flipV="1">
            <a:off x="1900238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1" name="Line 52"/>
          <p:cNvSpPr/>
          <p:nvPr/>
        </p:nvSpPr>
        <p:spPr>
          <a:xfrm flipV="1">
            <a:off x="3924300" y="5949950"/>
            <a:ext cx="7938" cy="239713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2" name="Line 53"/>
          <p:cNvSpPr/>
          <p:nvPr/>
        </p:nvSpPr>
        <p:spPr>
          <a:xfrm flipV="1">
            <a:off x="4203700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3" name="Line 54"/>
          <p:cNvSpPr/>
          <p:nvPr/>
        </p:nvSpPr>
        <p:spPr>
          <a:xfrm flipV="1">
            <a:off x="4492625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4" name="Line 55"/>
          <p:cNvSpPr/>
          <p:nvPr/>
        </p:nvSpPr>
        <p:spPr>
          <a:xfrm flipV="1">
            <a:off x="5068888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5" name="Line 56"/>
          <p:cNvSpPr/>
          <p:nvPr/>
        </p:nvSpPr>
        <p:spPr>
          <a:xfrm flipV="1">
            <a:off x="5356225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6" name="Line 57"/>
          <p:cNvSpPr/>
          <p:nvPr/>
        </p:nvSpPr>
        <p:spPr>
          <a:xfrm flipV="1">
            <a:off x="5643563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27" name="Text Box 58"/>
          <p:cNvSpPr txBox="1"/>
          <p:nvPr/>
        </p:nvSpPr>
        <p:spPr>
          <a:xfrm>
            <a:off x="2824163" y="1889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128" name="WordArt 59"/>
          <p:cNvSpPr>
            <a:spLocks noTextEdit="1"/>
          </p:cNvSpPr>
          <p:nvPr/>
        </p:nvSpPr>
        <p:spPr>
          <a:xfrm>
            <a:off x="2195513" y="115888"/>
            <a:ext cx="604837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0" cap="flat" cmpd="sng">
                  <a:solidFill>
                    <a:schemeClr val="accent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2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甲乙两个停车场车辆停放情况统计图 </a:t>
            </a:r>
            <a:endParaRPr lang="zh-CN" altLang="en-US" sz="3600" b="1">
              <a:ln w="0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2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advClick="0" advTm="400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2" imgW="7236460" imgH="4831715" progId="MSGraph.Chart.8">
                  <p:embed/>
                </p:oleObj>
              </mc:Choice>
              <mc:Fallback>
                <p:oleObj name="" r:id="rId2" imgW="7236460" imgH="4831715" progId="MSGraph.Char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 advTm="500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1066800" y="1752600"/>
            <a:ext cx="7391400" cy="203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</a:rPr>
              <a:t>选择一件你喜欢并且有意义的事情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</a:rPr>
              <a:t>进行调查，完成下面的统计图，提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</a:rPr>
              <a:t>出一些问题并解答。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762000" y="609600"/>
            <a:ext cx="32004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1B3ED1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作业：</a:t>
            </a:r>
            <a:endParaRPr lang="zh-CN" altLang="en-US" sz="4800" b="1" dirty="0">
              <a:solidFill>
                <a:srgbClr val="1B3ED1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标题 3"/>
          <p:cNvSpPr>
            <a:spLocks noGrp="1"/>
          </p:cNvSpPr>
          <p:nvPr>
            <p:ph type="title"/>
          </p:nvPr>
        </p:nvSpPr>
        <p:spPr>
          <a:xfrm>
            <a:off x="566738" y="2573338"/>
            <a:ext cx="82296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/>
              <a:t>谢谢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0" name="矩形 79"/>
          <p:cNvSpPr/>
          <p:nvPr/>
        </p:nvSpPr>
        <p:spPr>
          <a:xfrm>
            <a:off x="2833688" y="962025"/>
            <a:ext cx="661988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www.1ppt.com/jiaoan/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2" name="Rectangle 2"/>
          <p:cNvSpPr/>
          <p:nvPr/>
        </p:nvSpPr>
        <p:spPr>
          <a:xfrm>
            <a:off x="7848600" y="3505200"/>
            <a:ext cx="252413" cy="2498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Line 3"/>
          <p:cNvSpPr/>
          <p:nvPr/>
        </p:nvSpPr>
        <p:spPr>
          <a:xfrm>
            <a:off x="609600" y="6019800"/>
            <a:ext cx="3657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4" name="Text Box 4"/>
          <p:cNvSpPr txBox="1"/>
          <p:nvPr/>
        </p:nvSpPr>
        <p:spPr>
          <a:xfrm>
            <a:off x="1828800" y="0"/>
            <a:ext cx="6400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四年级同学喜欢的运动项目统计表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5125" name="Line 5"/>
          <p:cNvSpPr/>
          <p:nvPr/>
        </p:nvSpPr>
        <p:spPr>
          <a:xfrm flipV="1">
            <a:off x="609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033" name="Line 6"/>
          <p:cNvSpPr/>
          <p:nvPr/>
        </p:nvSpPr>
        <p:spPr>
          <a:xfrm>
            <a:off x="609600" y="26670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4" name="Line 7"/>
          <p:cNvSpPr/>
          <p:nvPr/>
        </p:nvSpPr>
        <p:spPr>
          <a:xfrm>
            <a:off x="609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5" name="Line 8"/>
          <p:cNvSpPr/>
          <p:nvPr/>
        </p:nvSpPr>
        <p:spPr>
          <a:xfrm>
            <a:off x="609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6" name="Line 9"/>
          <p:cNvSpPr/>
          <p:nvPr/>
        </p:nvSpPr>
        <p:spPr>
          <a:xfrm>
            <a:off x="609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7" name="Line 10"/>
          <p:cNvSpPr/>
          <p:nvPr/>
        </p:nvSpPr>
        <p:spPr>
          <a:xfrm>
            <a:off x="609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847725" y="2265363"/>
            <a:ext cx="309563" cy="15525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9" name="Line 12"/>
          <p:cNvSpPr/>
          <p:nvPr/>
        </p:nvSpPr>
        <p:spPr>
          <a:xfrm>
            <a:off x="3492500" y="594995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" name="Group 13"/>
          <p:cNvGrpSpPr/>
          <p:nvPr/>
        </p:nvGrpSpPr>
        <p:grpSpPr>
          <a:xfrm>
            <a:off x="914400" y="5943600"/>
            <a:ext cx="3201988" cy="76200"/>
            <a:chOff x="0" y="0"/>
            <a:chExt cx="2223" cy="92"/>
          </a:xfrm>
        </p:grpSpPr>
        <p:sp>
          <p:nvSpPr>
            <p:cNvPr id="1095" name="Line 14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6" name="Line 15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7" name="Line 16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8" name="Line 17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9" name="Line 18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00" name="Line 19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01" name="Line 20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02" name="Line 21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142" name="Rectangle 22"/>
          <p:cNvSpPr/>
          <p:nvPr/>
        </p:nvSpPr>
        <p:spPr>
          <a:xfrm>
            <a:off x="914400" y="3962400"/>
            <a:ext cx="273050" cy="2057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43" name="Rectangle 23"/>
          <p:cNvSpPr/>
          <p:nvPr/>
        </p:nvSpPr>
        <p:spPr>
          <a:xfrm>
            <a:off x="1828800" y="3811588"/>
            <a:ext cx="268288" cy="22082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44" name="Rectangle 24"/>
          <p:cNvSpPr/>
          <p:nvPr/>
        </p:nvSpPr>
        <p:spPr>
          <a:xfrm>
            <a:off x="2743200" y="3733800"/>
            <a:ext cx="244475" cy="2286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45" name="Rectangle 25"/>
          <p:cNvSpPr/>
          <p:nvPr/>
        </p:nvSpPr>
        <p:spPr>
          <a:xfrm>
            <a:off x="3627438" y="4643438"/>
            <a:ext cx="288925" cy="1374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46" name="Text Box 26"/>
          <p:cNvSpPr txBox="1"/>
          <p:nvPr/>
        </p:nvSpPr>
        <p:spPr>
          <a:xfrm>
            <a:off x="7620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9624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457200" y="6019800"/>
            <a:ext cx="3810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838200" y="33528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752600" y="32004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32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590800" y="31242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34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3505200" y="4114800"/>
            <a:ext cx="63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r>
            <a:endParaRPr kumimoji="0" lang="en-US" altLang="zh-CN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2" name="Text Box 33"/>
          <p:cNvSpPr txBox="1"/>
          <p:nvPr/>
        </p:nvSpPr>
        <p:spPr>
          <a:xfrm>
            <a:off x="5940425" y="1196975"/>
            <a:ext cx="29718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Text Box 34"/>
          <p:cNvSpPr txBox="1"/>
          <p:nvPr/>
        </p:nvSpPr>
        <p:spPr>
          <a:xfrm>
            <a:off x="1524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55" name="Text Box 35"/>
          <p:cNvSpPr txBox="1"/>
          <p:nvPr/>
        </p:nvSpPr>
        <p:spPr>
          <a:xfrm>
            <a:off x="0" y="5181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56" name="Text Box 36"/>
          <p:cNvSpPr txBox="1"/>
          <p:nvPr/>
        </p:nvSpPr>
        <p:spPr>
          <a:xfrm>
            <a:off x="0" y="4419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57" name="Text Box 37"/>
          <p:cNvSpPr txBox="1"/>
          <p:nvPr/>
        </p:nvSpPr>
        <p:spPr>
          <a:xfrm>
            <a:off x="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58" name="Text Box 38"/>
          <p:cNvSpPr txBox="1"/>
          <p:nvPr/>
        </p:nvSpPr>
        <p:spPr>
          <a:xfrm>
            <a:off x="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59" name="Text Box 39"/>
          <p:cNvSpPr txBox="1"/>
          <p:nvPr/>
        </p:nvSpPr>
        <p:spPr>
          <a:xfrm>
            <a:off x="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60" name="Line 40"/>
          <p:cNvSpPr/>
          <p:nvPr/>
        </p:nvSpPr>
        <p:spPr>
          <a:xfrm>
            <a:off x="609600" y="3962400"/>
            <a:ext cx="2879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lgDashDot"/>
            <a:headEnd type="none" w="med" len="med"/>
            <a:tailEnd type="none" w="med" len="med"/>
          </a:ln>
        </p:spPr>
      </p:sp>
      <p:graphicFrame>
        <p:nvGraphicFramePr>
          <p:cNvPr id="5161" name="Object 41"/>
          <p:cNvGraphicFramePr/>
          <p:nvPr/>
        </p:nvGraphicFramePr>
        <p:xfrm>
          <a:off x="1981200" y="533400"/>
          <a:ext cx="55626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7743825" imgH="2085975" progId="Paint.Picture">
                  <p:embed/>
                </p:oleObj>
              </mc:Choice>
              <mc:Fallback>
                <p:oleObj name="" r:id="rId2" imgW="7743825" imgH="20859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81200" y="533400"/>
                        <a:ext cx="5562600" cy="1219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62" name="Line 42"/>
          <p:cNvSpPr/>
          <p:nvPr/>
        </p:nvSpPr>
        <p:spPr>
          <a:xfrm flipV="1">
            <a:off x="4800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63" name="Line 43"/>
          <p:cNvSpPr/>
          <p:nvPr/>
        </p:nvSpPr>
        <p:spPr>
          <a:xfrm>
            <a:off x="4800600" y="6019800"/>
            <a:ext cx="3810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64" name="Line 44"/>
          <p:cNvSpPr/>
          <p:nvPr/>
        </p:nvSpPr>
        <p:spPr>
          <a:xfrm flipV="1">
            <a:off x="4800600" y="2667000"/>
            <a:ext cx="152400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65" name="Line 45"/>
          <p:cNvSpPr/>
          <p:nvPr/>
        </p:nvSpPr>
        <p:spPr>
          <a:xfrm>
            <a:off x="4800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66" name="Line 46"/>
          <p:cNvSpPr/>
          <p:nvPr/>
        </p:nvSpPr>
        <p:spPr>
          <a:xfrm>
            <a:off x="4800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67" name="Line 47"/>
          <p:cNvSpPr/>
          <p:nvPr/>
        </p:nvSpPr>
        <p:spPr>
          <a:xfrm>
            <a:off x="4800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68" name="Line 48"/>
          <p:cNvSpPr/>
          <p:nvPr/>
        </p:nvSpPr>
        <p:spPr>
          <a:xfrm>
            <a:off x="4800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" name="Group 49"/>
          <p:cNvGrpSpPr/>
          <p:nvPr/>
        </p:nvGrpSpPr>
        <p:grpSpPr>
          <a:xfrm>
            <a:off x="5181600" y="5943600"/>
            <a:ext cx="3124200" cy="76200"/>
            <a:chOff x="0" y="0"/>
            <a:chExt cx="2223" cy="92"/>
          </a:xfrm>
        </p:grpSpPr>
        <p:sp>
          <p:nvSpPr>
            <p:cNvPr id="1087" name="Line 50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88" name="Line 51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89" name="Line 52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0" name="Line 53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1" name="Line 54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2" name="Line 55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3" name="Line 56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4" name="Line 57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4800600" y="6019800"/>
            <a:ext cx="3887788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79" name="Text Box 59"/>
          <p:cNvSpPr txBox="1"/>
          <p:nvPr/>
        </p:nvSpPr>
        <p:spPr>
          <a:xfrm>
            <a:off x="411480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0" name="Text Box 60"/>
          <p:cNvSpPr txBox="1"/>
          <p:nvPr/>
        </p:nvSpPr>
        <p:spPr>
          <a:xfrm>
            <a:off x="411480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1" name="Text Box 61"/>
          <p:cNvSpPr txBox="1"/>
          <p:nvPr/>
        </p:nvSpPr>
        <p:spPr>
          <a:xfrm>
            <a:off x="411480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2" name="Text Box 62"/>
          <p:cNvSpPr txBox="1"/>
          <p:nvPr/>
        </p:nvSpPr>
        <p:spPr>
          <a:xfrm>
            <a:off x="4114800" y="44196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3" name="Text Box 63"/>
          <p:cNvSpPr txBox="1"/>
          <p:nvPr/>
        </p:nvSpPr>
        <p:spPr>
          <a:xfrm>
            <a:off x="4114800" y="51816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4" name="Text Box 64"/>
          <p:cNvSpPr txBox="1"/>
          <p:nvPr/>
        </p:nvSpPr>
        <p:spPr>
          <a:xfrm>
            <a:off x="42672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185" name="Rectangle 65"/>
          <p:cNvSpPr/>
          <p:nvPr/>
        </p:nvSpPr>
        <p:spPr>
          <a:xfrm>
            <a:off x="5181600" y="4419600"/>
            <a:ext cx="246063" cy="15843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5105400" y="38862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23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87" name="Rectangle 67"/>
          <p:cNvSpPr/>
          <p:nvPr/>
        </p:nvSpPr>
        <p:spPr>
          <a:xfrm>
            <a:off x="6096000" y="4495800"/>
            <a:ext cx="276225" cy="15081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88" name="Rectangle 68"/>
          <p:cNvSpPr/>
          <p:nvPr/>
        </p:nvSpPr>
        <p:spPr>
          <a:xfrm>
            <a:off x="6934200" y="4572000"/>
            <a:ext cx="230188" cy="14319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6019800" y="39624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22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90" name="Text Box 70"/>
          <p:cNvSpPr txBox="1">
            <a:spLocks noChangeArrowheads="1"/>
          </p:cNvSpPr>
          <p:nvPr/>
        </p:nvSpPr>
        <p:spPr bwMode="auto">
          <a:xfrm>
            <a:off x="6858000" y="40386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21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91" name="Text Box 71"/>
          <p:cNvSpPr txBox="1">
            <a:spLocks noChangeArrowheads="1"/>
          </p:cNvSpPr>
          <p:nvPr/>
        </p:nvSpPr>
        <p:spPr bwMode="auto">
          <a:xfrm>
            <a:off x="7772400" y="30480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37</a:t>
            </a:r>
            <a:endParaRPr kumimoji="0" lang="en-US" altLang="zh-CN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82" name="Text Box 72"/>
          <p:cNvSpPr txBox="1"/>
          <p:nvPr/>
        </p:nvSpPr>
        <p:spPr>
          <a:xfrm>
            <a:off x="376238" y="1876425"/>
            <a:ext cx="358775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Text Box 73"/>
          <p:cNvSpPr txBox="1"/>
          <p:nvPr/>
        </p:nvSpPr>
        <p:spPr>
          <a:xfrm>
            <a:off x="228600" y="1828800"/>
            <a:ext cx="4038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</a:rPr>
              <a:t>男生</a:t>
            </a:r>
            <a:r>
              <a:rPr lang="zh-CN" altLang="en-US" b="1" dirty="0">
                <a:latin typeface="Arial" panose="020B0604020202020204" pitchFamily="34" charset="0"/>
              </a:rPr>
              <a:t>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94" name="Text Box 74"/>
          <p:cNvSpPr txBox="1"/>
          <p:nvPr/>
        </p:nvSpPr>
        <p:spPr>
          <a:xfrm>
            <a:off x="4724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四年级女生喜欢的运动项目统计图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95" name="Text Box 75"/>
          <p:cNvSpPr txBox="1">
            <a:spLocks noChangeArrowheads="1"/>
          </p:cNvSpPr>
          <p:nvPr/>
        </p:nvSpPr>
        <p:spPr bwMode="auto">
          <a:xfrm>
            <a:off x="83820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96" name="Text Box 76"/>
          <p:cNvSpPr txBox="1"/>
          <p:nvPr/>
        </p:nvSpPr>
        <p:spPr>
          <a:xfrm>
            <a:off x="52578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4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9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5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6" dur="5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9" dur="5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2" dur="500"/>
                                        <p:tgtEl>
                                          <p:spTgt spid="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5" dur="500"/>
                                        <p:tgtEl>
                                          <p:spTgt spid="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1" dur="500"/>
                                        <p:tgtEl>
                                          <p:spTgt spid="5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4" dur="500"/>
                                        <p:tgtEl>
                                          <p:spTgt spid="5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7" dur="500"/>
                                        <p:tgtEl>
                                          <p:spTgt spid="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4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229" dur="20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0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231" dur="200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64 0.000000 L -0.451528 0.000000 " pathEditMode="relative" rAng="0" ptsTypes="">
                                      <p:cBhvr>
                                        <p:cTn id="233" dur="20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235" dur="20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237" dur="20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056 0.000000 L -0.452986 0.000000 " pathEditMode="relative" rAng="0" ptsTypes="">
                                      <p:cBhvr>
                                        <p:cTn id="239" dur="20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00" y="0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4907 L -0.458264 0.004907 " pathEditMode="relative" rAng="0" ptsTypes="">
                                      <p:cBhvr>
                                        <p:cTn id="241" dur="2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0" y="0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3 0.000000 L -0.449931 0.000000 " pathEditMode="relative" rAng="0" ptsTypes="">
                                      <p:cBhvr>
                                        <p:cTn id="243" dur="20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45" dur="20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47" dur="2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49" dur="20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51" dur="20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070 0.000000 L -0.475000 0.000000 " pathEditMode="relative" rAng="0" ptsTypes="">
                                      <p:cBhvr>
                                        <p:cTn id="253" dur="2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0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5549E-6 L -0.46388 0.00254 " pathEditMode="relative" rAng="0" ptsTypes="AA">
                                      <p:cBhvr>
                                        <p:cTn id="255" dur="20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00" y="100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000 0.001111 L -0.466597 0.001111 " pathEditMode="relative" rAng="0" ptsTypes="">
                                      <p:cBhvr>
                                        <p:cTn id="257" dur="200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104E-6 L -0.45781 0.00463 " pathEditMode="relative" rAng="0" ptsTypes="AA">
                                      <p:cBhvr>
                                        <p:cTn id="259" dur="20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200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67 -0.004351 L -0.458264 -0.004351 " pathEditMode="relative" rAng="0" ptsTypes="">
                                      <p:cBhvr>
                                        <p:cTn id="26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0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208 0.000000 L -0.461806 0.000000 " pathEditMode="relative" rAng="0" ptsTypes="">
                                      <p:cBhvr>
                                        <p:cTn id="263" dur="2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208 0.000000 L -0.461806 0.000000 " pathEditMode="relative" rAng="0" ptsTypes="">
                                      <p:cBhvr>
                                        <p:cTn id="265" dur="2000" fill="hold"/>
                                        <p:tgtEl>
                                          <p:spTgt spid="5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208 -0.000093 L -0.461806 -0.000093 " pathEditMode="relative" rAng="0" ptsTypes="">
                                      <p:cBhvr>
                                        <p:cTn id="267" dur="2000" fill="hold"/>
                                        <p:tgtEl>
                                          <p:spTgt spid="5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208 0.000000 L -0.461806 0.000000 " pathEditMode="relative" rAng="0" ptsTypes="">
                                      <p:cBhvr>
                                        <p:cTn id="269" dur="2000" fill="hold"/>
                                        <p:tgtEl>
                                          <p:spTgt spid="5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1597 0.000000 " pathEditMode="relative" ptsTypes="">
                                      <p:cBhvr>
                                        <p:cTn id="275" dur="2000" fill="hold"/>
                                        <p:tgtEl>
                                          <p:spTgt spid="5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930 0.002315 L -0.474861 0.002315 " pathEditMode="relative" rAng="0" ptsTypes="">
                                      <p:cBhvr>
                                        <p:cTn id="277" dur="20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0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333 0.000000 " pathEditMode="relative" ptsTypes="">
                                      <p:cBhvr>
                                        <p:cTn id="279" dur="2000" fill="hold"/>
                                        <p:tgtEl>
                                          <p:spTgt spid="5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1667 0.000000 " pathEditMode="relative" ptsTypes="">
                                      <p:cBhvr>
                                        <p:cTn id="281" dur="2000" fill="hold"/>
                                        <p:tgtEl>
                                          <p:spTgt spid="5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/>
      <p:bldP spid="5122" grpId="1" bldLvl="0" animBg="1"/>
      <p:bldP spid="5124" grpId="0"/>
      <p:bldP spid="5124" grpId="1" bldLvl="0"/>
      <p:bldP spid="2" grpId="0"/>
      <p:bldP spid="5142" grpId="0" animBg="1"/>
      <p:bldP spid="5143" grpId="0" animBg="1"/>
      <p:bldP spid="5144" grpId="0" animBg="1"/>
      <p:bldP spid="5145" grpId="0" animBg="1"/>
      <p:bldP spid="5147" grpId="0"/>
      <p:bldP spid="5148" grpId="0"/>
      <p:bldP spid="5149" grpId="0"/>
      <p:bldP spid="5150" grpId="0"/>
      <p:bldP spid="5151" grpId="0"/>
      <p:bldP spid="5152" grpId="0"/>
      <p:bldP spid="5" grpId="0"/>
      <p:bldP spid="5155" grpId="0"/>
      <p:bldP spid="5156" grpId="0"/>
      <p:bldP spid="5157" grpId="0"/>
      <p:bldP spid="5158" grpId="0"/>
      <p:bldP spid="5159" grpId="0"/>
      <p:bldP spid="5178" grpId="0"/>
      <p:bldP spid="5178" grpId="1" bldLvl="0"/>
      <p:bldP spid="5179" grpId="0"/>
      <p:bldP spid="5179" grpId="1" bldLvl="0"/>
      <p:bldP spid="5180" grpId="0"/>
      <p:bldP spid="5180" grpId="1" bldLvl="0"/>
      <p:bldP spid="5181" grpId="0"/>
      <p:bldP spid="5181" grpId="1" bldLvl="0"/>
      <p:bldP spid="5182" grpId="0"/>
      <p:bldP spid="5182" grpId="1" bldLvl="0"/>
      <p:bldP spid="5183" grpId="0"/>
      <p:bldP spid="5183" grpId="1" bldLvl="0"/>
      <p:bldP spid="5184" grpId="0"/>
      <p:bldP spid="5184" grpId="1" bldLvl="0"/>
      <p:bldP spid="5185" grpId="0" bldLvl="0" animBg="1"/>
      <p:bldP spid="5185" grpId="1" bldLvl="0" animBg="1"/>
      <p:bldP spid="5186" grpId="0"/>
      <p:bldP spid="5186" grpId="1" bldLvl="0"/>
      <p:bldP spid="5187" grpId="0" bldLvl="0" animBg="1"/>
      <p:bldP spid="5187" grpId="1" bldLvl="0" animBg="1"/>
      <p:bldP spid="5188" grpId="0" bldLvl="0" animBg="1"/>
      <p:bldP spid="5188" grpId="1" bldLvl="0" animBg="1"/>
      <p:bldP spid="5189" grpId="0"/>
      <p:bldP spid="5189" grpId="1" bldLvl="0"/>
      <p:bldP spid="5190" grpId="0"/>
      <p:bldP spid="5190" grpId="1" bldLvl="0"/>
      <p:bldP spid="5191" grpId="0"/>
      <p:bldP spid="5191" grpId="1" bldLvl="0"/>
      <p:bldP spid="7" grpId="0" bldLvl="0"/>
      <p:bldP spid="5194" grpId="0" bldLvl="0"/>
      <p:bldP spid="5194" grpId="1" bldLvl="0"/>
      <p:bldP spid="5195" grpId="0" bldLvl="0"/>
      <p:bldP spid="5195" grpId="1" bldLvl="0"/>
      <p:bldP spid="5196" grpId="0" bldLvl="0"/>
      <p:bldP spid="5196" grpId="1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/>
          <p:nvPr/>
        </p:nvSpPr>
        <p:spPr>
          <a:xfrm>
            <a:off x="7848600" y="3505200"/>
            <a:ext cx="279400" cy="2498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Line 3"/>
          <p:cNvSpPr/>
          <p:nvPr/>
        </p:nvSpPr>
        <p:spPr>
          <a:xfrm>
            <a:off x="609600" y="6019800"/>
            <a:ext cx="3657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484" name="Line 4"/>
          <p:cNvSpPr/>
          <p:nvPr/>
        </p:nvSpPr>
        <p:spPr>
          <a:xfrm flipV="1">
            <a:off x="609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485" name="Line 5"/>
          <p:cNvSpPr/>
          <p:nvPr/>
        </p:nvSpPr>
        <p:spPr>
          <a:xfrm>
            <a:off x="609600" y="26670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486" name="Line 6"/>
          <p:cNvSpPr/>
          <p:nvPr/>
        </p:nvSpPr>
        <p:spPr>
          <a:xfrm>
            <a:off x="609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487" name="Line 7"/>
          <p:cNvSpPr/>
          <p:nvPr/>
        </p:nvSpPr>
        <p:spPr>
          <a:xfrm>
            <a:off x="609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488" name="Line 8"/>
          <p:cNvSpPr/>
          <p:nvPr/>
        </p:nvSpPr>
        <p:spPr>
          <a:xfrm>
            <a:off x="609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489" name="Line 9"/>
          <p:cNvSpPr/>
          <p:nvPr/>
        </p:nvSpPr>
        <p:spPr>
          <a:xfrm>
            <a:off x="609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47725" y="2265363"/>
            <a:ext cx="309563" cy="15525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91" name="Line 11"/>
          <p:cNvSpPr/>
          <p:nvPr/>
        </p:nvSpPr>
        <p:spPr>
          <a:xfrm>
            <a:off x="3492500" y="594995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0492" name="Group 12"/>
          <p:cNvGrpSpPr/>
          <p:nvPr/>
        </p:nvGrpSpPr>
        <p:grpSpPr>
          <a:xfrm>
            <a:off x="914400" y="5943600"/>
            <a:ext cx="3201988" cy="76200"/>
            <a:chOff x="0" y="0"/>
            <a:chExt cx="2223" cy="92"/>
          </a:xfrm>
        </p:grpSpPr>
        <p:sp>
          <p:nvSpPr>
            <p:cNvPr id="20547" name="Line 13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8" name="Line 14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9" name="Line 15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50" name="Line 16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51" name="Line 17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52" name="Line 18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53" name="Line 19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54" name="Line 20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0493" name="Rectangle 21"/>
          <p:cNvSpPr/>
          <p:nvPr/>
        </p:nvSpPr>
        <p:spPr>
          <a:xfrm>
            <a:off x="1106488" y="3962400"/>
            <a:ext cx="265112" cy="2057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4" name="Rectangle 22"/>
          <p:cNvSpPr/>
          <p:nvPr/>
        </p:nvSpPr>
        <p:spPr>
          <a:xfrm>
            <a:off x="2006600" y="3811588"/>
            <a:ext cx="279400" cy="22082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5" name="Rectangle 23"/>
          <p:cNvSpPr/>
          <p:nvPr/>
        </p:nvSpPr>
        <p:spPr>
          <a:xfrm>
            <a:off x="2906713" y="3733800"/>
            <a:ext cx="293687" cy="2286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6" name="Rectangle 24"/>
          <p:cNvSpPr/>
          <p:nvPr/>
        </p:nvSpPr>
        <p:spPr>
          <a:xfrm>
            <a:off x="3851275" y="4648200"/>
            <a:ext cx="263525" cy="1374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7" name="Text Box 25"/>
          <p:cNvSpPr txBox="1"/>
          <p:nvPr/>
        </p:nvSpPr>
        <p:spPr>
          <a:xfrm>
            <a:off x="7620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9624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3810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927100" y="3338513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871663" y="3203575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32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2771775" y="3114675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34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3671888" y="4103688"/>
            <a:ext cx="63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r>
            <a:endParaRPr kumimoji="0" lang="en-US" altLang="zh-CN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04" name="Text Box 32"/>
          <p:cNvSpPr txBox="1"/>
          <p:nvPr/>
        </p:nvSpPr>
        <p:spPr>
          <a:xfrm>
            <a:off x="5940425" y="1196975"/>
            <a:ext cx="29718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05" name="Text Box 33"/>
          <p:cNvSpPr txBox="1"/>
          <p:nvPr/>
        </p:nvSpPr>
        <p:spPr>
          <a:xfrm>
            <a:off x="1524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06" name="Text Box 34"/>
          <p:cNvSpPr txBox="1"/>
          <p:nvPr/>
        </p:nvSpPr>
        <p:spPr>
          <a:xfrm>
            <a:off x="0" y="5181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07" name="Text Box 35"/>
          <p:cNvSpPr txBox="1"/>
          <p:nvPr/>
        </p:nvSpPr>
        <p:spPr>
          <a:xfrm>
            <a:off x="0" y="4419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08" name="Text Box 36"/>
          <p:cNvSpPr txBox="1"/>
          <p:nvPr/>
        </p:nvSpPr>
        <p:spPr>
          <a:xfrm>
            <a:off x="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09" name="Text Box 37"/>
          <p:cNvSpPr txBox="1"/>
          <p:nvPr/>
        </p:nvSpPr>
        <p:spPr>
          <a:xfrm>
            <a:off x="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10" name="Text Box 38"/>
          <p:cNvSpPr txBox="1"/>
          <p:nvPr/>
        </p:nvSpPr>
        <p:spPr>
          <a:xfrm>
            <a:off x="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11" name="Line 39"/>
          <p:cNvSpPr/>
          <p:nvPr/>
        </p:nvSpPr>
        <p:spPr>
          <a:xfrm>
            <a:off x="609600" y="3962400"/>
            <a:ext cx="2879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lgDashDot"/>
            <a:headEnd type="none" w="med" len="med"/>
            <a:tailEnd type="none" w="med" len="med"/>
          </a:ln>
        </p:spPr>
      </p:sp>
      <p:sp>
        <p:nvSpPr>
          <p:cNvPr id="6184" name="Line 40"/>
          <p:cNvSpPr/>
          <p:nvPr/>
        </p:nvSpPr>
        <p:spPr>
          <a:xfrm flipV="1">
            <a:off x="4800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85" name="Line 41"/>
          <p:cNvSpPr/>
          <p:nvPr/>
        </p:nvSpPr>
        <p:spPr>
          <a:xfrm>
            <a:off x="4800600" y="6019800"/>
            <a:ext cx="3810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86" name="Line 42"/>
          <p:cNvSpPr/>
          <p:nvPr/>
        </p:nvSpPr>
        <p:spPr>
          <a:xfrm flipV="1">
            <a:off x="4800600" y="2667000"/>
            <a:ext cx="152400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87" name="Line 43"/>
          <p:cNvSpPr/>
          <p:nvPr/>
        </p:nvSpPr>
        <p:spPr>
          <a:xfrm>
            <a:off x="4800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88" name="Line 44"/>
          <p:cNvSpPr/>
          <p:nvPr/>
        </p:nvSpPr>
        <p:spPr>
          <a:xfrm>
            <a:off x="4800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89" name="Line 45"/>
          <p:cNvSpPr/>
          <p:nvPr/>
        </p:nvSpPr>
        <p:spPr>
          <a:xfrm>
            <a:off x="4800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90" name="Line 46"/>
          <p:cNvSpPr/>
          <p:nvPr/>
        </p:nvSpPr>
        <p:spPr>
          <a:xfrm>
            <a:off x="4800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91" name="Text Box 47"/>
          <p:cNvSpPr txBox="1"/>
          <p:nvPr/>
        </p:nvSpPr>
        <p:spPr>
          <a:xfrm>
            <a:off x="52578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83820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Group 49"/>
          <p:cNvGrpSpPr/>
          <p:nvPr/>
        </p:nvGrpSpPr>
        <p:grpSpPr>
          <a:xfrm>
            <a:off x="5181600" y="5943600"/>
            <a:ext cx="3124200" cy="76200"/>
            <a:chOff x="0" y="0"/>
            <a:chExt cx="2223" cy="92"/>
          </a:xfrm>
        </p:grpSpPr>
        <p:sp>
          <p:nvSpPr>
            <p:cNvPr id="20539" name="Line 50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0" name="Line 51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1" name="Line 52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2" name="Line 53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3" name="Line 54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4" name="Line 55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5" name="Line 56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46" name="Line 57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202" name="Text Box 58"/>
          <p:cNvSpPr txBox="1">
            <a:spLocks noChangeArrowheads="1"/>
          </p:cNvSpPr>
          <p:nvPr/>
        </p:nvSpPr>
        <p:spPr bwMode="auto">
          <a:xfrm>
            <a:off x="4800600" y="6019800"/>
            <a:ext cx="3887788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03" name="Text Box 59"/>
          <p:cNvSpPr txBox="1"/>
          <p:nvPr/>
        </p:nvSpPr>
        <p:spPr>
          <a:xfrm>
            <a:off x="411480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4" name="Text Box 60"/>
          <p:cNvSpPr txBox="1"/>
          <p:nvPr/>
        </p:nvSpPr>
        <p:spPr>
          <a:xfrm>
            <a:off x="411480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5" name="Text Box 61"/>
          <p:cNvSpPr txBox="1"/>
          <p:nvPr/>
        </p:nvSpPr>
        <p:spPr>
          <a:xfrm>
            <a:off x="411480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6" name="Text Box 62"/>
          <p:cNvSpPr txBox="1"/>
          <p:nvPr/>
        </p:nvSpPr>
        <p:spPr>
          <a:xfrm>
            <a:off x="4114800" y="44196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7" name="Text Box 63"/>
          <p:cNvSpPr txBox="1"/>
          <p:nvPr/>
        </p:nvSpPr>
        <p:spPr>
          <a:xfrm>
            <a:off x="4114800" y="51816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8" name="Text Box 64"/>
          <p:cNvSpPr txBox="1"/>
          <p:nvPr/>
        </p:nvSpPr>
        <p:spPr>
          <a:xfrm>
            <a:off x="42672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209" name="Rectangle 65"/>
          <p:cNvSpPr/>
          <p:nvPr/>
        </p:nvSpPr>
        <p:spPr>
          <a:xfrm>
            <a:off x="5181600" y="4419600"/>
            <a:ext cx="290513" cy="15843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210" name="Text Box 66"/>
          <p:cNvSpPr txBox="1">
            <a:spLocks noChangeArrowheads="1"/>
          </p:cNvSpPr>
          <p:nvPr/>
        </p:nvSpPr>
        <p:spPr bwMode="auto">
          <a:xfrm>
            <a:off x="5105400" y="38862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23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11" name="Rectangle 67"/>
          <p:cNvSpPr/>
          <p:nvPr/>
        </p:nvSpPr>
        <p:spPr>
          <a:xfrm>
            <a:off x="6096000" y="4495800"/>
            <a:ext cx="276225" cy="15081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212" name="Rectangle 68"/>
          <p:cNvSpPr/>
          <p:nvPr/>
        </p:nvSpPr>
        <p:spPr>
          <a:xfrm>
            <a:off x="6934200" y="4572000"/>
            <a:ext cx="293688" cy="14319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6019800" y="39624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22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6858000" y="40386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21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15" name="Text Box 71"/>
          <p:cNvSpPr txBox="1">
            <a:spLocks noChangeArrowheads="1"/>
          </p:cNvSpPr>
          <p:nvPr/>
        </p:nvSpPr>
        <p:spPr bwMode="auto">
          <a:xfrm>
            <a:off x="7772400" y="30480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37</a:t>
            </a:r>
            <a:endParaRPr kumimoji="0" lang="en-US" altLang="zh-CN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6" name="Text Box 72"/>
          <p:cNvSpPr txBox="1"/>
          <p:nvPr/>
        </p:nvSpPr>
        <p:spPr>
          <a:xfrm>
            <a:off x="376238" y="1876425"/>
            <a:ext cx="358775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7" name="Text Box 73"/>
          <p:cNvSpPr txBox="1"/>
          <p:nvPr/>
        </p:nvSpPr>
        <p:spPr>
          <a:xfrm>
            <a:off x="152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</a:rPr>
              <a:t>男生</a:t>
            </a:r>
            <a:r>
              <a:rPr lang="zh-CN" altLang="en-US" b="1" dirty="0">
                <a:latin typeface="Arial" panose="020B0604020202020204" pitchFamily="34" charset="0"/>
              </a:rPr>
              <a:t>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6218" name="Text Box 74"/>
          <p:cNvSpPr txBox="1"/>
          <p:nvPr/>
        </p:nvSpPr>
        <p:spPr>
          <a:xfrm>
            <a:off x="4724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四年级女生喜欢的运动项目统计图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6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64 0.000000 L -0.451528 0.000000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12" dur="2000" fill="hold"/>
                                        <p:tgtEl>
                                          <p:spTgt spid="6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6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056 0.000000 L -0.452986 0.000000 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4907 L -0.458264 0.004907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3 0.000000 L -0.449931 0.000000 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4" dur="2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070 0.000000 L -0.475000 0.00000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1667 0.000000 " pathEditMode="relative" ptsTypes="">
                                      <p:cBhvr>
                                        <p:cTn id="32" dur="20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333 0.000000 " pathEditMode="relative" ptsTypes="">
                                      <p:cBhvr>
                                        <p:cTn id="34" dur="20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50289E-6 L -0.43195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7746E-6 L -0.42778 0.0034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2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4104E-6 L -0.42188 0.0046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00" y="2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78035E-7 L -0.43055 0.0006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792 0.000093 L -0.436806 0.000093 " pathEditMode="relative" rAng="0" ptsTypes="">
                                      <p:cBhvr>
                                        <p:cTn id="44" dur="20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792 0.000093 L -0.436806 0.000093 " pathEditMode="relative" rAng="0" ptsTypes="">
                                      <p:cBhvr>
                                        <p:cTn id="46" dur="2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5723E-6 L -0.44167 3.75723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125 0.000093 L -0.428473 0.000093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9931 0.000000 " pathEditMode="relative" ptsTypes="">
                                      <p:cBhvr>
                                        <p:cTn id="56" dur="2000" fill="hold"/>
                                        <p:tgtEl>
                                          <p:spTgt spid="6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930 0.002315 L -0.474861 0.002315 " pathEditMode="relative" rAng="0" ptsTypes="">
                                      <p:cBhvr>
                                        <p:cTn id="58" dur="20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/>
      <p:bldP spid="6191" grpId="0" bldLvl="0"/>
      <p:bldP spid="6192" grpId="0" bldLvl="0"/>
      <p:bldP spid="6202" grpId="0" bldLvl="0"/>
      <p:bldP spid="6203" grpId="0" bldLvl="0"/>
      <p:bldP spid="6204" grpId="0" bldLvl="0"/>
      <p:bldP spid="6205" grpId="0" bldLvl="0"/>
      <p:bldP spid="6206" grpId="0" bldLvl="0"/>
      <p:bldP spid="6207" grpId="0" bldLvl="0"/>
      <p:bldP spid="6208" grpId="0" bldLvl="0"/>
      <p:bldP spid="6209" grpId="0" bldLvl="0" animBg="1"/>
      <p:bldP spid="6210" grpId="0" bldLvl="0"/>
      <p:bldP spid="6211" grpId="0" bldLvl="0" animBg="1"/>
      <p:bldP spid="6212" grpId="0" bldLvl="0" animBg="1"/>
      <p:bldP spid="6213" grpId="0" bldLvl="0"/>
      <p:bldP spid="6214" grpId="0" bldLvl="0"/>
      <p:bldP spid="6215" grpId="0" bldLvl="0"/>
      <p:bldP spid="621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8037513" y="3505200"/>
            <a:ext cx="268287" cy="2498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Line 3"/>
          <p:cNvSpPr/>
          <p:nvPr/>
        </p:nvSpPr>
        <p:spPr>
          <a:xfrm>
            <a:off x="609600" y="6019800"/>
            <a:ext cx="3657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1508" name="Line 4"/>
          <p:cNvSpPr/>
          <p:nvPr/>
        </p:nvSpPr>
        <p:spPr>
          <a:xfrm flipV="1">
            <a:off x="609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1509" name="Line 5"/>
          <p:cNvSpPr/>
          <p:nvPr/>
        </p:nvSpPr>
        <p:spPr>
          <a:xfrm>
            <a:off x="609600" y="26670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10" name="Line 6"/>
          <p:cNvSpPr/>
          <p:nvPr/>
        </p:nvSpPr>
        <p:spPr>
          <a:xfrm>
            <a:off x="609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11" name="Line 7"/>
          <p:cNvSpPr/>
          <p:nvPr/>
        </p:nvSpPr>
        <p:spPr>
          <a:xfrm>
            <a:off x="609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12" name="Line 8"/>
          <p:cNvSpPr/>
          <p:nvPr/>
        </p:nvSpPr>
        <p:spPr>
          <a:xfrm>
            <a:off x="609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13" name="Line 9"/>
          <p:cNvSpPr/>
          <p:nvPr/>
        </p:nvSpPr>
        <p:spPr>
          <a:xfrm>
            <a:off x="609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847725" y="2265363"/>
            <a:ext cx="309563" cy="15525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15" name="Line 11"/>
          <p:cNvSpPr/>
          <p:nvPr/>
        </p:nvSpPr>
        <p:spPr>
          <a:xfrm>
            <a:off x="3492500" y="594995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1516" name="Group 12"/>
          <p:cNvGrpSpPr/>
          <p:nvPr/>
        </p:nvGrpSpPr>
        <p:grpSpPr>
          <a:xfrm>
            <a:off x="914400" y="5943600"/>
            <a:ext cx="3201988" cy="76200"/>
            <a:chOff x="0" y="0"/>
            <a:chExt cx="2223" cy="92"/>
          </a:xfrm>
        </p:grpSpPr>
        <p:sp>
          <p:nvSpPr>
            <p:cNvPr id="21571" name="Line 13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2" name="Line 14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3" name="Line 15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4" name="Line 16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5" name="Line 17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6" name="Line 18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7" name="Line 19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8" name="Line 20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1517" name="Rectangle 21"/>
          <p:cNvSpPr/>
          <p:nvPr/>
        </p:nvSpPr>
        <p:spPr>
          <a:xfrm>
            <a:off x="914400" y="3962400"/>
            <a:ext cx="236538" cy="2057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8" name="Rectangle 22"/>
          <p:cNvSpPr/>
          <p:nvPr/>
        </p:nvSpPr>
        <p:spPr>
          <a:xfrm>
            <a:off x="1828800" y="3811588"/>
            <a:ext cx="222250" cy="22082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9" name="Rectangle 23"/>
          <p:cNvSpPr/>
          <p:nvPr/>
        </p:nvSpPr>
        <p:spPr>
          <a:xfrm>
            <a:off x="2743200" y="3733800"/>
            <a:ext cx="254000" cy="2286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20" name="Rectangle 24"/>
          <p:cNvSpPr/>
          <p:nvPr/>
        </p:nvSpPr>
        <p:spPr>
          <a:xfrm>
            <a:off x="3657600" y="4648200"/>
            <a:ext cx="239713" cy="1374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21" name="Text Box 25"/>
          <p:cNvSpPr txBox="1"/>
          <p:nvPr/>
        </p:nvSpPr>
        <p:spPr>
          <a:xfrm>
            <a:off x="7620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39624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3810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746125" y="3338513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692275" y="3203575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32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2590800" y="31242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34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492500" y="4103688"/>
            <a:ext cx="63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r>
            <a:endParaRPr kumimoji="0" lang="en-US" altLang="zh-CN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28" name="Text Box 32"/>
          <p:cNvSpPr txBox="1"/>
          <p:nvPr/>
        </p:nvSpPr>
        <p:spPr>
          <a:xfrm>
            <a:off x="5940425" y="1196975"/>
            <a:ext cx="29718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29" name="Text Box 33"/>
          <p:cNvSpPr txBox="1"/>
          <p:nvPr/>
        </p:nvSpPr>
        <p:spPr>
          <a:xfrm>
            <a:off x="1524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0" name="Text Box 34"/>
          <p:cNvSpPr txBox="1"/>
          <p:nvPr/>
        </p:nvSpPr>
        <p:spPr>
          <a:xfrm>
            <a:off x="0" y="5181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1" name="Text Box 35"/>
          <p:cNvSpPr txBox="1"/>
          <p:nvPr/>
        </p:nvSpPr>
        <p:spPr>
          <a:xfrm>
            <a:off x="0" y="4419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2" name="Text Box 36"/>
          <p:cNvSpPr txBox="1"/>
          <p:nvPr/>
        </p:nvSpPr>
        <p:spPr>
          <a:xfrm>
            <a:off x="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3" name="Text Box 37"/>
          <p:cNvSpPr txBox="1"/>
          <p:nvPr/>
        </p:nvSpPr>
        <p:spPr>
          <a:xfrm>
            <a:off x="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4" name="Text Box 38"/>
          <p:cNvSpPr txBox="1"/>
          <p:nvPr/>
        </p:nvSpPr>
        <p:spPr>
          <a:xfrm>
            <a:off x="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535" name="Line 39"/>
          <p:cNvSpPr/>
          <p:nvPr/>
        </p:nvSpPr>
        <p:spPr>
          <a:xfrm>
            <a:off x="609600" y="3962400"/>
            <a:ext cx="2879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lgDashDot"/>
            <a:headEnd type="none" w="med" len="med"/>
            <a:tailEnd type="none" w="med" len="med"/>
          </a:ln>
        </p:spPr>
      </p:sp>
      <p:sp>
        <p:nvSpPr>
          <p:cNvPr id="7208" name="Line 40"/>
          <p:cNvSpPr/>
          <p:nvPr/>
        </p:nvSpPr>
        <p:spPr>
          <a:xfrm flipV="1">
            <a:off x="4800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09" name="Line 41"/>
          <p:cNvSpPr/>
          <p:nvPr/>
        </p:nvSpPr>
        <p:spPr>
          <a:xfrm>
            <a:off x="4800600" y="6019800"/>
            <a:ext cx="3810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10" name="Line 42"/>
          <p:cNvSpPr/>
          <p:nvPr/>
        </p:nvSpPr>
        <p:spPr>
          <a:xfrm flipV="1">
            <a:off x="4800600" y="2667000"/>
            <a:ext cx="152400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11" name="Line 43"/>
          <p:cNvSpPr/>
          <p:nvPr/>
        </p:nvSpPr>
        <p:spPr>
          <a:xfrm>
            <a:off x="4800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12" name="Line 44"/>
          <p:cNvSpPr/>
          <p:nvPr/>
        </p:nvSpPr>
        <p:spPr>
          <a:xfrm>
            <a:off x="4800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13" name="Line 45"/>
          <p:cNvSpPr/>
          <p:nvPr/>
        </p:nvSpPr>
        <p:spPr>
          <a:xfrm>
            <a:off x="4800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14" name="Line 46"/>
          <p:cNvSpPr/>
          <p:nvPr/>
        </p:nvSpPr>
        <p:spPr>
          <a:xfrm>
            <a:off x="4800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15" name="Text Box 47"/>
          <p:cNvSpPr txBox="1"/>
          <p:nvPr/>
        </p:nvSpPr>
        <p:spPr>
          <a:xfrm>
            <a:off x="52578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16" name="Text Box 48"/>
          <p:cNvSpPr txBox="1">
            <a:spLocks noChangeArrowheads="1"/>
          </p:cNvSpPr>
          <p:nvPr/>
        </p:nvSpPr>
        <p:spPr bwMode="auto">
          <a:xfrm>
            <a:off x="8382000" y="6096000"/>
            <a:ext cx="838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项目</a:t>
            </a:r>
            <a:endParaRPr kumimoji="0" lang="zh-CN" altLang="en-US" b="1" kern="1200" cap="none" spc="0" normalizeH="0" baseline="0" noProof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Group 49"/>
          <p:cNvGrpSpPr/>
          <p:nvPr/>
        </p:nvGrpSpPr>
        <p:grpSpPr>
          <a:xfrm>
            <a:off x="5181600" y="5943600"/>
            <a:ext cx="3124200" cy="76200"/>
            <a:chOff x="0" y="0"/>
            <a:chExt cx="2223" cy="92"/>
          </a:xfrm>
        </p:grpSpPr>
        <p:sp>
          <p:nvSpPr>
            <p:cNvPr id="21563" name="Line 50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4" name="Line 51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5" name="Line 52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6" name="Line 53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7" name="Line 54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8" name="Line 55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69" name="Line 56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70" name="Line 57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4800600" y="6019800"/>
            <a:ext cx="3887788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27" name="Text Box 59"/>
          <p:cNvSpPr txBox="1"/>
          <p:nvPr/>
        </p:nvSpPr>
        <p:spPr>
          <a:xfrm>
            <a:off x="411480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28" name="Text Box 60"/>
          <p:cNvSpPr txBox="1"/>
          <p:nvPr/>
        </p:nvSpPr>
        <p:spPr>
          <a:xfrm>
            <a:off x="411480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29" name="Text Box 61"/>
          <p:cNvSpPr txBox="1"/>
          <p:nvPr/>
        </p:nvSpPr>
        <p:spPr>
          <a:xfrm>
            <a:off x="411480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30" name="Text Box 62"/>
          <p:cNvSpPr txBox="1"/>
          <p:nvPr/>
        </p:nvSpPr>
        <p:spPr>
          <a:xfrm>
            <a:off x="4114800" y="44196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31" name="Text Box 63"/>
          <p:cNvSpPr txBox="1"/>
          <p:nvPr/>
        </p:nvSpPr>
        <p:spPr>
          <a:xfrm>
            <a:off x="4114800" y="51816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32" name="Text Box 64"/>
          <p:cNvSpPr txBox="1"/>
          <p:nvPr/>
        </p:nvSpPr>
        <p:spPr>
          <a:xfrm>
            <a:off x="42672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233" name="Rectangle 65"/>
          <p:cNvSpPr/>
          <p:nvPr/>
        </p:nvSpPr>
        <p:spPr>
          <a:xfrm>
            <a:off x="5381625" y="4419600"/>
            <a:ext cx="257175" cy="15843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234" name="Text Box 66"/>
          <p:cNvSpPr txBox="1">
            <a:spLocks noChangeArrowheads="1"/>
          </p:cNvSpPr>
          <p:nvPr/>
        </p:nvSpPr>
        <p:spPr bwMode="auto">
          <a:xfrm>
            <a:off x="5202238" y="3878263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23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35" name="Rectangle 67"/>
          <p:cNvSpPr/>
          <p:nvPr/>
        </p:nvSpPr>
        <p:spPr>
          <a:xfrm>
            <a:off x="6327775" y="4495800"/>
            <a:ext cx="225425" cy="15081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236" name="Rectangle 68"/>
          <p:cNvSpPr/>
          <p:nvPr/>
        </p:nvSpPr>
        <p:spPr>
          <a:xfrm>
            <a:off x="7137400" y="4572000"/>
            <a:ext cx="254000" cy="14319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237" name="Text Box 69"/>
          <p:cNvSpPr txBox="1">
            <a:spLocks noChangeArrowheads="1"/>
          </p:cNvSpPr>
          <p:nvPr/>
        </p:nvSpPr>
        <p:spPr bwMode="auto">
          <a:xfrm>
            <a:off x="6146800" y="396875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22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7046913" y="4059238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21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39" name="Text Box 71"/>
          <p:cNvSpPr txBox="1">
            <a:spLocks noChangeArrowheads="1"/>
          </p:cNvSpPr>
          <p:nvPr/>
        </p:nvSpPr>
        <p:spPr bwMode="auto">
          <a:xfrm>
            <a:off x="7902575" y="3068638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37</a:t>
            </a:r>
            <a:endParaRPr kumimoji="0" lang="en-US" altLang="zh-CN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60" name="Text Box 72"/>
          <p:cNvSpPr txBox="1"/>
          <p:nvPr/>
        </p:nvSpPr>
        <p:spPr>
          <a:xfrm>
            <a:off x="376238" y="1876425"/>
            <a:ext cx="358775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61" name="Text Box 73"/>
          <p:cNvSpPr txBox="1"/>
          <p:nvPr/>
        </p:nvSpPr>
        <p:spPr>
          <a:xfrm>
            <a:off x="152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</a:rPr>
              <a:t>男生</a:t>
            </a:r>
            <a:r>
              <a:rPr lang="zh-CN" altLang="en-US" b="1" dirty="0">
                <a:latin typeface="Arial" panose="020B0604020202020204" pitchFamily="34" charset="0"/>
              </a:rPr>
              <a:t>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242" name="Text Box 74"/>
          <p:cNvSpPr txBox="1"/>
          <p:nvPr/>
        </p:nvSpPr>
        <p:spPr>
          <a:xfrm>
            <a:off x="4724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四年级女生喜欢的运动项目统计图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333 0.000000 L -0.451597 0.000000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64 0.000000 L -0.451528 0.000000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12" dur="20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31 0.000000 L -0.451528 0.000000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7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056 0.000000 L -0.452986 0.000000 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4907 L -0.458264 0.004907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3 0.000000 L -0.449931 0.000000 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4" dur="2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778 0.000000 L -0.449375 0.000000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3526E-6 L -0.44149 4.33526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070 0.000000 L -0.475000 0.00000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1667 0.000000 " pathEditMode="relative" ptsTypes="">
                                      <p:cBhvr>
                                        <p:cTn id="32" dur="20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333 0.000000 " pathEditMode="relative" ptsTypes="">
                                      <p:cBhvr>
                                        <p:cTn id="34" dur="2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5549E-6 L -0.4619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00" y="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27746E-6 L -0.46528 0.0034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0" y="2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104E-6 L -0.45191 0.0046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2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045E-16 L -0.45521 0.0030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1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89017E-7 L -0.45191 -0.0004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20231E-7 L -0.45677 -0.0004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19 0.00023 L -0.44688 -0.0004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0.01364 L -0.44288 -0.01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9931 0.000000 " pathEditMode="relative" ptsTypes="">
                                      <p:cBhvr>
                                        <p:cTn id="56" dur="20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930 0.002315 L -0.474861 0.002315 " pathEditMode="relative" rAng="0" ptsTypes="">
                                      <p:cBhvr>
                                        <p:cTn id="58" dur="20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 animBg="1"/>
      <p:bldP spid="7215" grpId="0" bldLvl="0"/>
      <p:bldP spid="7216" grpId="0" bldLvl="0"/>
      <p:bldP spid="7226" grpId="0" bldLvl="0"/>
      <p:bldP spid="7227" grpId="0" bldLvl="0"/>
      <p:bldP spid="7228" grpId="0" bldLvl="0"/>
      <p:bldP spid="7229" grpId="0" bldLvl="0"/>
      <p:bldP spid="7230" grpId="0" bldLvl="0"/>
      <p:bldP spid="7231" grpId="0" bldLvl="0"/>
      <p:bldP spid="7232" grpId="0" bldLvl="0"/>
      <p:bldP spid="7233" grpId="0" bldLvl="0" animBg="1"/>
      <p:bldP spid="7234" grpId="0" bldLvl="0"/>
      <p:bldP spid="7235" grpId="0" bldLvl="0" animBg="1"/>
      <p:bldP spid="7236" grpId="0" bldLvl="0" animBg="1"/>
      <p:bldP spid="7237" grpId="0" bldLvl="0"/>
      <p:bldP spid="7238" grpId="0" bldLvl="0"/>
      <p:bldP spid="7239" grpId="0" bldLvl="0"/>
      <p:bldP spid="7242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Line 2"/>
          <p:cNvSpPr/>
          <p:nvPr/>
        </p:nvSpPr>
        <p:spPr>
          <a:xfrm>
            <a:off x="609600" y="6019800"/>
            <a:ext cx="3657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195" name="Line 3"/>
          <p:cNvSpPr/>
          <p:nvPr/>
        </p:nvSpPr>
        <p:spPr>
          <a:xfrm flipV="1">
            <a:off x="609600" y="2286000"/>
            <a:ext cx="0" cy="37433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196" name="Line 4"/>
          <p:cNvSpPr/>
          <p:nvPr/>
        </p:nvSpPr>
        <p:spPr>
          <a:xfrm>
            <a:off x="609600" y="26670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7" name="Line 5"/>
          <p:cNvSpPr/>
          <p:nvPr/>
        </p:nvSpPr>
        <p:spPr>
          <a:xfrm>
            <a:off x="609600" y="4648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8" name="Line 6"/>
          <p:cNvSpPr/>
          <p:nvPr/>
        </p:nvSpPr>
        <p:spPr>
          <a:xfrm>
            <a:off x="609600" y="39624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9" name="Line 7"/>
          <p:cNvSpPr/>
          <p:nvPr/>
        </p:nvSpPr>
        <p:spPr>
          <a:xfrm>
            <a:off x="609600" y="32766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0" name="Line 8"/>
          <p:cNvSpPr/>
          <p:nvPr/>
        </p:nvSpPr>
        <p:spPr>
          <a:xfrm>
            <a:off x="609600" y="54102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09638" y="2265363"/>
            <a:ext cx="184150" cy="15541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2" name="Line 10"/>
          <p:cNvSpPr/>
          <p:nvPr/>
        </p:nvSpPr>
        <p:spPr>
          <a:xfrm>
            <a:off x="3492500" y="594995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" name="Group 11"/>
          <p:cNvGrpSpPr/>
          <p:nvPr/>
        </p:nvGrpSpPr>
        <p:grpSpPr>
          <a:xfrm>
            <a:off x="914400" y="5943600"/>
            <a:ext cx="3201988" cy="76200"/>
            <a:chOff x="0" y="0"/>
            <a:chExt cx="2223" cy="92"/>
          </a:xfrm>
        </p:grpSpPr>
        <p:sp>
          <p:nvSpPr>
            <p:cNvPr id="22585" name="Line 12"/>
            <p:cNvSpPr/>
            <p:nvPr/>
          </p:nvSpPr>
          <p:spPr>
            <a:xfrm>
              <a:off x="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86" name="Line 13"/>
            <p:cNvSpPr/>
            <p:nvPr/>
          </p:nvSpPr>
          <p:spPr>
            <a:xfrm>
              <a:off x="318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87" name="Line 14"/>
            <p:cNvSpPr/>
            <p:nvPr/>
          </p:nvSpPr>
          <p:spPr>
            <a:xfrm>
              <a:off x="635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88" name="Line 15"/>
            <p:cNvSpPr/>
            <p:nvPr/>
          </p:nvSpPr>
          <p:spPr>
            <a:xfrm>
              <a:off x="1270" y="4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89" name="Line 16"/>
            <p:cNvSpPr/>
            <p:nvPr/>
          </p:nvSpPr>
          <p:spPr>
            <a:xfrm>
              <a:off x="95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90" name="Line 17"/>
            <p:cNvSpPr/>
            <p:nvPr/>
          </p:nvSpPr>
          <p:spPr>
            <a:xfrm>
              <a:off x="1588" y="46"/>
              <a:ext cx="0" cy="4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91" name="Line 18"/>
            <p:cNvSpPr/>
            <p:nvPr/>
          </p:nvSpPr>
          <p:spPr>
            <a:xfrm>
              <a:off x="1906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92" name="Line 19"/>
            <p:cNvSpPr/>
            <p:nvPr/>
          </p:nvSpPr>
          <p:spPr>
            <a:xfrm>
              <a:off x="2223" y="0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212" name="Rectangle 20"/>
          <p:cNvSpPr/>
          <p:nvPr/>
        </p:nvSpPr>
        <p:spPr>
          <a:xfrm>
            <a:off x="914400" y="3962400"/>
            <a:ext cx="236538" cy="2057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13" name="Rectangle 21"/>
          <p:cNvSpPr/>
          <p:nvPr/>
        </p:nvSpPr>
        <p:spPr>
          <a:xfrm>
            <a:off x="1828800" y="3811588"/>
            <a:ext cx="222250" cy="22082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14" name="Rectangle 22"/>
          <p:cNvSpPr/>
          <p:nvPr/>
        </p:nvSpPr>
        <p:spPr>
          <a:xfrm>
            <a:off x="2743200" y="3733800"/>
            <a:ext cx="254000" cy="2286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15" name="Rectangle 23"/>
          <p:cNvSpPr/>
          <p:nvPr/>
        </p:nvSpPr>
        <p:spPr>
          <a:xfrm>
            <a:off x="3657600" y="4648200"/>
            <a:ext cx="239713" cy="1374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16" name="Text Box 24"/>
          <p:cNvSpPr txBox="1"/>
          <p:nvPr/>
        </p:nvSpPr>
        <p:spPr>
          <a:xfrm>
            <a:off x="762000" y="2286000"/>
            <a:ext cx="2159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人数</a:t>
            </a: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</a:rPr>
              <a:t>/</a:t>
            </a:r>
            <a:r>
              <a:rPr lang="zh-CN" altLang="en-US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457200" y="6019800"/>
            <a:ext cx="3810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乒乓球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足球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跑步 </a:t>
            </a:r>
            <a:r>
              <a:rPr kumimoji="0" lang="zh-CN" altLang="en-US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跳绳</a:t>
            </a:r>
            <a:endParaRPr kumimoji="0" lang="zh-CN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46125" y="3338513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692275" y="3203575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32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590800" y="312420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34</a:t>
            </a:r>
            <a:endParaRPr kumimoji="0" lang="en-US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3446463" y="4103688"/>
            <a:ext cx="63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r>
            <a:endParaRPr kumimoji="0" lang="en-US" altLang="zh-CN" sz="24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2" name="Text Box 30"/>
          <p:cNvSpPr txBox="1"/>
          <p:nvPr/>
        </p:nvSpPr>
        <p:spPr>
          <a:xfrm>
            <a:off x="152400" y="5867400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23" name="Line 31"/>
          <p:cNvSpPr/>
          <p:nvPr/>
        </p:nvSpPr>
        <p:spPr>
          <a:xfrm>
            <a:off x="609600" y="3962400"/>
            <a:ext cx="2879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lgDashDot"/>
            <a:headEnd type="none" w="med" len="med"/>
            <a:tailEnd type="none" w="med" len="med"/>
          </a:ln>
        </p:spPr>
      </p:sp>
      <p:sp>
        <p:nvSpPr>
          <p:cNvPr id="8224" name="Text Box 32"/>
          <p:cNvSpPr txBox="1"/>
          <p:nvPr/>
        </p:nvSpPr>
        <p:spPr>
          <a:xfrm>
            <a:off x="376238" y="1876425"/>
            <a:ext cx="358775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25" name="Text Box 33"/>
          <p:cNvSpPr txBox="1"/>
          <p:nvPr/>
        </p:nvSpPr>
        <p:spPr>
          <a:xfrm>
            <a:off x="152400" y="1828800"/>
            <a:ext cx="4038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四年级</a:t>
            </a:r>
            <a:r>
              <a:rPr lang="en-US" altLang="zh-CN" b="1" dirty="0">
                <a:latin typeface="Arial" panose="020B0604020202020204" pitchFamily="34" charset="0"/>
              </a:rPr>
              <a:t>        </a:t>
            </a:r>
            <a:r>
              <a:rPr lang="zh-CN" altLang="en-US" b="1" dirty="0">
                <a:latin typeface="Arial" panose="020B0604020202020204" pitchFamily="34" charset="0"/>
              </a:rPr>
              <a:t>喜欢的运动项目统计图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26" name="Rectangle 34"/>
          <p:cNvSpPr/>
          <p:nvPr/>
        </p:nvSpPr>
        <p:spPr>
          <a:xfrm>
            <a:off x="1150938" y="4419600"/>
            <a:ext cx="257175" cy="15843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27" name="Rectangle 35"/>
          <p:cNvSpPr/>
          <p:nvPr/>
        </p:nvSpPr>
        <p:spPr>
          <a:xfrm>
            <a:off x="2051050" y="4508500"/>
            <a:ext cx="225425" cy="15081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28" name="Rectangle 36"/>
          <p:cNvSpPr/>
          <p:nvPr/>
        </p:nvSpPr>
        <p:spPr>
          <a:xfrm>
            <a:off x="2997200" y="4598988"/>
            <a:ext cx="254000" cy="14319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29" name="Rectangle 37"/>
          <p:cNvSpPr/>
          <p:nvPr/>
        </p:nvSpPr>
        <p:spPr>
          <a:xfrm>
            <a:off x="3897313" y="3519488"/>
            <a:ext cx="268287" cy="2498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1062038" y="3878263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23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1962150" y="3968750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22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2906713" y="4059238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21</a:t>
            </a:r>
            <a:endParaRPr kumimoji="0" lang="en-US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3762375" y="3024188"/>
            <a:ext cx="5238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37</a:t>
            </a:r>
            <a:endParaRPr kumimoji="0" lang="en-US" altLang="zh-CN" sz="2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34" name="Text Box 42"/>
          <p:cNvSpPr txBox="1"/>
          <p:nvPr/>
        </p:nvSpPr>
        <p:spPr>
          <a:xfrm>
            <a:off x="0" y="24384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50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35" name="Text Box 43"/>
          <p:cNvSpPr txBox="1"/>
          <p:nvPr/>
        </p:nvSpPr>
        <p:spPr>
          <a:xfrm>
            <a:off x="0" y="2971800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40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36" name="Text Box 44"/>
          <p:cNvSpPr txBox="1"/>
          <p:nvPr/>
        </p:nvSpPr>
        <p:spPr>
          <a:xfrm>
            <a:off x="0" y="3657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30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37" name="Text Box 45"/>
          <p:cNvSpPr txBox="1"/>
          <p:nvPr/>
        </p:nvSpPr>
        <p:spPr>
          <a:xfrm>
            <a:off x="0" y="4419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20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38" name="Text Box 46"/>
          <p:cNvSpPr txBox="1"/>
          <p:nvPr/>
        </p:nvSpPr>
        <p:spPr>
          <a:xfrm>
            <a:off x="0" y="518160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r>
            <a:endParaRPr lang="en-US" altLang="zh-CN" sz="2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239" name="Text Box 47"/>
          <p:cNvSpPr txBox="1"/>
          <p:nvPr/>
        </p:nvSpPr>
        <p:spPr>
          <a:xfrm>
            <a:off x="836613" y="1808163"/>
            <a:ext cx="16652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</a:rPr>
              <a:t>男生</a:t>
            </a:r>
            <a:endParaRPr lang="en-US" altLang="zh-CN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8240" name="Text Box 48"/>
          <p:cNvSpPr txBox="1"/>
          <p:nvPr/>
        </p:nvSpPr>
        <p:spPr>
          <a:xfrm>
            <a:off x="836613" y="1538288"/>
            <a:ext cx="7207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女生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2569" name="Text Box 49"/>
          <p:cNvSpPr txBox="1"/>
          <p:nvPr/>
        </p:nvSpPr>
        <p:spPr>
          <a:xfrm>
            <a:off x="5292725" y="863600"/>
            <a:ext cx="1349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" name="Group 50"/>
          <p:cNvGrpSpPr/>
          <p:nvPr/>
        </p:nvGrpSpPr>
        <p:grpSpPr>
          <a:xfrm>
            <a:off x="6911975" y="728663"/>
            <a:ext cx="1176338" cy="365125"/>
            <a:chOff x="0" y="0"/>
            <a:chExt cx="1852" cy="574"/>
          </a:xfrm>
        </p:grpSpPr>
        <p:sp>
          <p:nvSpPr>
            <p:cNvPr id="22583" name="Text Box 51"/>
            <p:cNvSpPr txBox="1"/>
            <p:nvPr/>
          </p:nvSpPr>
          <p:spPr>
            <a:xfrm>
              <a:off x="708" y="0"/>
              <a:ext cx="1144" cy="5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</a:rPr>
                <a:t>男生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22584" name="Rectangle 52"/>
            <p:cNvSpPr/>
            <p:nvPr/>
          </p:nvSpPr>
          <p:spPr>
            <a:xfrm>
              <a:off x="0" y="141"/>
              <a:ext cx="567" cy="354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53"/>
          <p:cNvGrpSpPr/>
          <p:nvPr/>
        </p:nvGrpSpPr>
        <p:grpSpPr>
          <a:xfrm>
            <a:off x="6911975" y="1314450"/>
            <a:ext cx="1176338" cy="363538"/>
            <a:chOff x="0" y="0"/>
            <a:chExt cx="1852" cy="574"/>
          </a:xfrm>
        </p:grpSpPr>
        <p:sp>
          <p:nvSpPr>
            <p:cNvPr id="22581" name="Text Box 54"/>
            <p:cNvSpPr txBox="1"/>
            <p:nvPr/>
          </p:nvSpPr>
          <p:spPr>
            <a:xfrm>
              <a:off x="708" y="0"/>
              <a:ext cx="1144" cy="5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</a:rPr>
                <a:t>女生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22582" name="Rectangle 55"/>
            <p:cNvSpPr/>
            <p:nvPr/>
          </p:nvSpPr>
          <p:spPr>
            <a:xfrm>
              <a:off x="0" y="142"/>
              <a:ext cx="567" cy="354"/>
            </a:xfrm>
            <a:prstGeom prst="rect">
              <a:avLst/>
            </a:prstGeom>
            <a:solidFill>
              <a:srgbClr val="3366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8248" name="Text Box 56"/>
          <p:cNvSpPr txBox="1"/>
          <p:nvPr/>
        </p:nvSpPr>
        <p:spPr>
          <a:xfrm>
            <a:off x="3311525" y="98425"/>
            <a:ext cx="785813" cy="37465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</a:rPr>
              <a:t>同学</a:t>
            </a:r>
            <a:endParaRPr lang="zh-CN" altLang="en-US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8249" name="Line 57"/>
          <p:cNvSpPr/>
          <p:nvPr/>
        </p:nvSpPr>
        <p:spPr>
          <a:xfrm>
            <a:off x="3627438" y="2214563"/>
            <a:ext cx="0" cy="2133600"/>
          </a:xfrm>
          <a:prstGeom prst="line">
            <a:avLst/>
          </a:prstGeom>
          <a:ln w="508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50" name="Line 58"/>
          <p:cNvSpPr/>
          <p:nvPr/>
        </p:nvSpPr>
        <p:spPr>
          <a:xfrm flipV="1">
            <a:off x="3357563" y="2212975"/>
            <a:ext cx="268287" cy="1588"/>
          </a:xfrm>
          <a:prstGeom prst="line">
            <a:avLst/>
          </a:prstGeom>
          <a:ln w="508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51" name="Line 59"/>
          <p:cNvSpPr/>
          <p:nvPr/>
        </p:nvSpPr>
        <p:spPr>
          <a:xfrm>
            <a:off x="3357563" y="2214563"/>
            <a:ext cx="0" cy="2133600"/>
          </a:xfrm>
          <a:prstGeom prst="line">
            <a:avLst/>
          </a:prstGeom>
          <a:ln w="508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52" name="Line 60"/>
          <p:cNvSpPr/>
          <p:nvPr/>
        </p:nvSpPr>
        <p:spPr>
          <a:xfrm flipV="1">
            <a:off x="3627438" y="2708275"/>
            <a:ext cx="268287" cy="1588"/>
          </a:xfrm>
          <a:prstGeom prst="line">
            <a:avLst/>
          </a:prstGeom>
          <a:ln w="508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53" name="Line 61"/>
          <p:cNvSpPr/>
          <p:nvPr/>
        </p:nvSpPr>
        <p:spPr>
          <a:xfrm>
            <a:off x="3897313" y="2708275"/>
            <a:ext cx="1587" cy="1593850"/>
          </a:xfrm>
          <a:prstGeom prst="line">
            <a:avLst/>
          </a:prstGeom>
          <a:ln w="5080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" name="Group 62"/>
          <p:cNvGrpSpPr/>
          <p:nvPr/>
        </p:nvGrpSpPr>
        <p:grpSpPr>
          <a:xfrm>
            <a:off x="228600" y="4876800"/>
            <a:ext cx="8788400" cy="1552575"/>
            <a:chOff x="0" y="0"/>
            <a:chExt cx="13840" cy="2446"/>
          </a:xfrm>
        </p:grpSpPr>
        <p:sp>
          <p:nvSpPr>
            <p:cNvPr id="22579" name="Text Box 63"/>
            <p:cNvSpPr txBox="1"/>
            <p:nvPr/>
          </p:nvSpPr>
          <p:spPr>
            <a:xfrm>
              <a:off x="2160" y="0"/>
              <a:ext cx="11680" cy="24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zh-CN" sz="2400" b="1" dirty="0">
                  <a:latin typeface="Arial" panose="020B0604020202020204" pitchFamily="34" charset="0"/>
                </a:rPr>
                <a:t>1</a:t>
              </a:r>
              <a:r>
                <a:rPr lang="en-US" altLang="zh-CN" sz="2400" b="1" dirty="0">
                  <a:latin typeface="Arial" panose="020B0604020202020204" pitchFamily="34" charset="0"/>
                </a:rPr>
                <a:t>.</a:t>
              </a:r>
              <a:r>
                <a:rPr lang="zh-CN" altLang="en-US" sz="2400" b="1" dirty="0">
                  <a:latin typeface="Arial" panose="020B0604020202020204" pitchFamily="34" charset="0"/>
                </a:rPr>
                <a:t>喜欢跑步的男生多还是女生多？</a:t>
              </a:r>
              <a:endParaRPr lang="zh-CN" altLang="en-US" sz="24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zh-CN" sz="2400" b="1" dirty="0">
                  <a:latin typeface="Arial" panose="020B0604020202020204" pitchFamily="34" charset="0"/>
                </a:rPr>
                <a:t>2</a:t>
              </a:r>
              <a:r>
                <a:rPr lang="en-US" altLang="zh-CN" sz="2400" b="1" dirty="0">
                  <a:latin typeface="Arial" panose="020B0604020202020204" pitchFamily="34" charset="0"/>
                </a:rPr>
                <a:t>.</a:t>
              </a:r>
              <a:r>
                <a:rPr lang="zh-CN" altLang="en-US" sz="2400" b="1" dirty="0">
                  <a:latin typeface="Arial" panose="020B0604020202020204" pitchFamily="34" charset="0"/>
                </a:rPr>
                <a:t>喜欢哪个项目的人最多？喜欢哪个项目的人最少？</a:t>
              </a:r>
              <a:endParaRPr lang="zh-CN" altLang="en-US" sz="24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zh-CN" sz="2400" b="1" dirty="0">
                  <a:latin typeface="Arial" panose="020B0604020202020204" pitchFamily="34" charset="0"/>
                </a:rPr>
                <a:t>3</a:t>
              </a:r>
              <a:r>
                <a:rPr lang="en-US" altLang="zh-CN" sz="2400" b="1" dirty="0">
                  <a:latin typeface="Arial" panose="020B0604020202020204" pitchFamily="34" charset="0"/>
                </a:rPr>
                <a:t>.</a:t>
              </a:r>
              <a:r>
                <a:rPr lang="zh-CN" altLang="en-US" sz="2400" b="1" dirty="0">
                  <a:latin typeface="Arial" panose="020B0604020202020204" pitchFamily="34" charset="0"/>
                </a:rPr>
                <a:t>你还能提出什么数学问题</a:t>
              </a:r>
              <a:r>
                <a:rPr lang="zh-CN" altLang="zh-CN" sz="2400" b="1" dirty="0">
                  <a:latin typeface="Arial" panose="020B0604020202020204" pitchFamily="34" charset="0"/>
                </a:rPr>
                <a:t>?</a:t>
              </a:r>
              <a:endParaRPr lang="zh-CN" altLang="zh-CN" sz="2400" b="1" dirty="0">
                <a:latin typeface="Arial" panose="020B0604020202020204" pitchFamily="34" charset="0"/>
              </a:endParaRPr>
            </a:p>
          </p:txBody>
        </p:sp>
        <p:sp>
          <p:nvSpPr>
            <p:cNvPr id="22580" name="Text Box 64"/>
            <p:cNvSpPr txBox="1"/>
            <p:nvPr/>
          </p:nvSpPr>
          <p:spPr>
            <a:xfrm>
              <a:off x="0" y="120"/>
              <a:ext cx="2610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FF"/>
                  </a:solidFill>
                  <a:latin typeface="Arial" panose="020B0604020202020204" pitchFamily="34" charset="0"/>
                </a:rPr>
                <a:t>想一想：</a:t>
              </a:r>
              <a:endParaRPr lang="zh-CN" altLang="en-US" sz="24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1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14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16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18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20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22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26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28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30" dur="2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32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34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36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38" dur="2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40" dur="2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42" dur="2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44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46" dur="2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48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50" dur="2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52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54" dur="2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56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58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0" dur="2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2" dur="2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4" dur="2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6" dur="2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68" dur="2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70" dur="2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72" dur="2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74" dur="2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76" dur="2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78" dur="20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80" dur="2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066 -0.24901 " pathEditMode="relative" ptsTypes="AA">
                                      <p:cBhvr>
                                        <p:cTn id="82" dur="20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000"/>
                                        <p:tgtEl>
                                          <p:spTgt spid="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8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mph" presetSubtype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2" dur="indefinite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3" dur="indefinite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indefinite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2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8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indefinite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0" dur="indefinite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indefinite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mph" presetSubtype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6" dur="indefinite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indefinite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indefinite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4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8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mph" presetSubtype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3" dur="indefinite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4" dur="indefinite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indefinite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5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8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mph" presetSubtype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0" dur="indefinite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66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1" dur="indefinite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indefinite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6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8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mph" presetSubtype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7" dur="indefinite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66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8" dur="indefinite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indefinite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7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8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4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9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8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1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2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8"/>
                  </p:tgtEl>
                </p:cond>
              </p:nextCondLst>
            </p:seq>
          </p:childTnLst>
        </p:cTn>
      </p:par>
    </p:tnLst>
    <p:bldLst>
      <p:bldP spid="8201" grpId="0"/>
      <p:bldP spid="8212" grpId="0" animBg="1"/>
      <p:bldP spid="8213" grpId="0" animBg="1"/>
      <p:bldP spid="8214" grpId="0" animBg="1"/>
      <p:bldP spid="8215" grpId="0" animBg="1"/>
      <p:bldP spid="8216" grpId="0"/>
      <p:bldP spid="8217" grpId="0"/>
      <p:bldP spid="8218" grpId="0"/>
      <p:bldP spid="8219" grpId="0"/>
      <p:bldP spid="8220" grpId="0"/>
      <p:bldP spid="8221" grpId="0"/>
      <p:bldP spid="8222" grpId="0"/>
      <p:bldP spid="8224" grpId="0"/>
      <p:bldP spid="8225" grpId="0"/>
      <p:bldP spid="8226" grpId="0" animBg="1"/>
      <p:bldP spid="8227" grpId="0" animBg="1"/>
      <p:bldP spid="8228" grpId="0" animBg="1"/>
      <p:bldP spid="8229" grpId="0" animBg="1"/>
      <p:bldP spid="8230" grpId="0"/>
      <p:bldP spid="8231" grpId="0"/>
      <p:bldP spid="8232" grpId="0"/>
      <p:bldP spid="8233" grpId="0"/>
      <p:bldP spid="8234" grpId="0"/>
      <p:bldP spid="8235" grpId="0"/>
      <p:bldP spid="8236" grpId="0"/>
      <p:bldP spid="8237" grpId="0"/>
      <p:bldP spid="8238" grpId="0"/>
      <p:bldP spid="8239" grpId="0"/>
      <p:bldP spid="8239" grpId="1" bldLvl="0"/>
      <p:bldP spid="8240" grpId="0"/>
      <p:bldP spid="8240" grpId="1" bldLvl="0"/>
      <p:bldP spid="824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Rectangle 2"/>
          <p:cNvSpPr/>
          <p:nvPr>
            <p:ph type="title"/>
          </p:nvPr>
        </p:nvSpPr>
        <p:spPr>
          <a:xfrm>
            <a:off x="468313" y="188913"/>
            <a:ext cx="8435975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3600" b="1" dirty="0"/>
              <a:t>第</a:t>
            </a:r>
            <a:r>
              <a:rPr lang="en-US" altLang="zh-CN" sz="3200" b="1" dirty="0"/>
              <a:t>26</a:t>
            </a:r>
            <a:r>
              <a:rPr lang="zh-CN" altLang="en-US" sz="3600" b="1" dirty="0"/>
              <a:t>－</a:t>
            </a:r>
            <a:r>
              <a:rPr lang="en-US" altLang="zh-CN" sz="3200" b="1" dirty="0"/>
              <a:t>29</a:t>
            </a:r>
            <a:r>
              <a:rPr lang="zh-CN" altLang="en-US" sz="3600" b="1" dirty="0"/>
              <a:t>届中美两国奥运金牌数量统计表</a:t>
            </a:r>
            <a:endParaRPr lang="zh-CN" altLang="en-US" sz="3600" b="1" dirty="0"/>
          </a:p>
        </p:txBody>
      </p:sp>
      <p:sp>
        <p:nvSpPr>
          <p:cNvPr id="23555" name="Rectangle 3"/>
          <p:cNvSpPr/>
          <p:nvPr/>
        </p:nvSpPr>
        <p:spPr>
          <a:xfrm>
            <a:off x="7315200" y="836613"/>
            <a:ext cx="137160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56" name="Rectangle 4"/>
          <p:cNvSpPr/>
          <p:nvPr/>
        </p:nvSpPr>
        <p:spPr>
          <a:xfrm>
            <a:off x="6529388" y="2909888"/>
            <a:ext cx="137160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36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Rectangle 5"/>
          <p:cNvSpPr/>
          <p:nvPr/>
        </p:nvSpPr>
        <p:spPr>
          <a:xfrm>
            <a:off x="5157788" y="2909888"/>
            <a:ext cx="137160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35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Rectangle 6"/>
          <p:cNvSpPr/>
          <p:nvPr/>
        </p:nvSpPr>
        <p:spPr>
          <a:xfrm>
            <a:off x="3786188" y="2909888"/>
            <a:ext cx="137160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39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Rectangle 7"/>
          <p:cNvSpPr/>
          <p:nvPr/>
        </p:nvSpPr>
        <p:spPr>
          <a:xfrm>
            <a:off x="1989138" y="2909888"/>
            <a:ext cx="179705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44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Rectangle 8"/>
          <p:cNvSpPr/>
          <p:nvPr/>
        </p:nvSpPr>
        <p:spPr>
          <a:xfrm>
            <a:off x="6529388" y="2117725"/>
            <a:ext cx="137160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51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Rectangle 9"/>
          <p:cNvSpPr/>
          <p:nvPr/>
        </p:nvSpPr>
        <p:spPr>
          <a:xfrm>
            <a:off x="5157788" y="2117725"/>
            <a:ext cx="137160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32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Rectangle 10"/>
          <p:cNvSpPr/>
          <p:nvPr/>
        </p:nvSpPr>
        <p:spPr>
          <a:xfrm>
            <a:off x="3786188" y="2117725"/>
            <a:ext cx="137160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28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Rectangle 11"/>
          <p:cNvSpPr/>
          <p:nvPr/>
        </p:nvSpPr>
        <p:spPr>
          <a:xfrm>
            <a:off x="1989138" y="2117725"/>
            <a:ext cx="179705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</a:rPr>
              <a:t>16</a:t>
            </a:r>
            <a:endParaRPr lang="en-US" altLang="zh-CN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Rectangle 12"/>
          <p:cNvSpPr/>
          <p:nvPr/>
        </p:nvSpPr>
        <p:spPr>
          <a:xfrm>
            <a:off x="6516688" y="1370013"/>
            <a:ext cx="137160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第</a:t>
            </a:r>
            <a:r>
              <a:rPr lang="en-US" altLang="zh-CN" sz="2800" dirty="0">
                <a:latin typeface="Arial" panose="020B0604020202020204" pitchFamily="34" charset="0"/>
              </a:rPr>
              <a:t>29</a:t>
            </a:r>
            <a:r>
              <a:rPr lang="zh-CN" altLang="en-US" sz="2800" dirty="0">
                <a:latin typeface="Arial" panose="020B0604020202020204" pitchFamily="34" charset="0"/>
              </a:rPr>
              <a:t>届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65" name="Rectangle 13"/>
          <p:cNvSpPr/>
          <p:nvPr/>
        </p:nvSpPr>
        <p:spPr>
          <a:xfrm>
            <a:off x="5148263" y="1370013"/>
            <a:ext cx="137160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第</a:t>
            </a:r>
            <a:r>
              <a:rPr lang="en-US" altLang="zh-CN" sz="2800" dirty="0">
                <a:latin typeface="Arial" panose="020B0604020202020204" pitchFamily="34" charset="0"/>
              </a:rPr>
              <a:t>28</a:t>
            </a:r>
            <a:r>
              <a:rPr lang="zh-CN" altLang="en-US" sz="2800" dirty="0">
                <a:latin typeface="Arial" panose="020B0604020202020204" pitchFamily="34" charset="0"/>
              </a:rPr>
              <a:t>届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66" name="Rectangle 14"/>
          <p:cNvSpPr/>
          <p:nvPr/>
        </p:nvSpPr>
        <p:spPr>
          <a:xfrm>
            <a:off x="3779838" y="1370013"/>
            <a:ext cx="137160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第</a:t>
            </a:r>
            <a:r>
              <a:rPr lang="en-US" altLang="zh-CN" sz="2800" dirty="0">
                <a:latin typeface="Arial" panose="020B0604020202020204" pitchFamily="34" charset="0"/>
              </a:rPr>
              <a:t>27</a:t>
            </a:r>
            <a:r>
              <a:rPr lang="zh-CN" altLang="en-US" sz="2800" dirty="0">
                <a:latin typeface="Arial" panose="020B0604020202020204" pitchFamily="34" charset="0"/>
              </a:rPr>
              <a:t>届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67" name="Rectangle 15"/>
          <p:cNvSpPr/>
          <p:nvPr/>
        </p:nvSpPr>
        <p:spPr>
          <a:xfrm>
            <a:off x="1979613" y="1370013"/>
            <a:ext cx="179705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第</a:t>
            </a:r>
            <a:r>
              <a:rPr lang="en-US" altLang="zh-CN" sz="2800" dirty="0">
                <a:latin typeface="Arial" panose="020B0604020202020204" pitchFamily="34" charset="0"/>
              </a:rPr>
              <a:t>26</a:t>
            </a:r>
            <a:r>
              <a:rPr lang="zh-CN" altLang="en-US" sz="2800" dirty="0">
                <a:latin typeface="Arial" panose="020B0604020202020204" pitchFamily="34" charset="0"/>
              </a:rPr>
              <a:t>届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68" name="Rectangle 16"/>
          <p:cNvSpPr/>
          <p:nvPr/>
        </p:nvSpPr>
        <p:spPr>
          <a:xfrm>
            <a:off x="1042988" y="1296988"/>
            <a:ext cx="946150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3569" name="Line 17"/>
          <p:cNvSpPr/>
          <p:nvPr/>
        </p:nvSpPr>
        <p:spPr>
          <a:xfrm>
            <a:off x="1042988" y="1225550"/>
            <a:ext cx="6851650" cy="28575"/>
          </a:xfrm>
          <a:prstGeom prst="line">
            <a:avLst/>
          </a:prstGeom>
          <a:ln w="28575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0" name="Line 18"/>
          <p:cNvSpPr/>
          <p:nvPr/>
        </p:nvSpPr>
        <p:spPr>
          <a:xfrm>
            <a:off x="1042988" y="2117725"/>
            <a:ext cx="685165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1" name="Line 19"/>
          <p:cNvSpPr/>
          <p:nvPr/>
        </p:nvSpPr>
        <p:spPr>
          <a:xfrm>
            <a:off x="1042988" y="2909888"/>
            <a:ext cx="685165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2" name="Line 20"/>
          <p:cNvSpPr/>
          <p:nvPr/>
        </p:nvSpPr>
        <p:spPr>
          <a:xfrm>
            <a:off x="1054100" y="3630613"/>
            <a:ext cx="6851650" cy="0"/>
          </a:xfrm>
          <a:prstGeom prst="line">
            <a:avLst/>
          </a:prstGeom>
          <a:ln w="28575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3" name="Line 21"/>
          <p:cNvSpPr/>
          <p:nvPr/>
        </p:nvSpPr>
        <p:spPr>
          <a:xfrm>
            <a:off x="1042988" y="1225550"/>
            <a:ext cx="11112" cy="2405063"/>
          </a:xfrm>
          <a:prstGeom prst="line">
            <a:avLst/>
          </a:prstGeom>
          <a:ln w="28575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4" name="Line 22"/>
          <p:cNvSpPr/>
          <p:nvPr/>
        </p:nvSpPr>
        <p:spPr>
          <a:xfrm>
            <a:off x="1989138" y="1225550"/>
            <a:ext cx="0" cy="2405063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5" name="Line 23"/>
          <p:cNvSpPr/>
          <p:nvPr/>
        </p:nvSpPr>
        <p:spPr>
          <a:xfrm>
            <a:off x="3786188" y="1225550"/>
            <a:ext cx="3175" cy="2405063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6" name="Line 24"/>
          <p:cNvSpPr/>
          <p:nvPr/>
        </p:nvSpPr>
        <p:spPr>
          <a:xfrm>
            <a:off x="5157788" y="1225550"/>
            <a:ext cx="0" cy="2405063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7" name="Line 25"/>
          <p:cNvSpPr/>
          <p:nvPr/>
        </p:nvSpPr>
        <p:spPr>
          <a:xfrm flipH="1">
            <a:off x="6526213" y="1225550"/>
            <a:ext cx="3175" cy="2405063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8" name="Line 26"/>
          <p:cNvSpPr/>
          <p:nvPr/>
        </p:nvSpPr>
        <p:spPr>
          <a:xfrm flipH="1">
            <a:off x="7905750" y="1236663"/>
            <a:ext cx="6350" cy="24050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79" name="Rectangle 27"/>
          <p:cNvSpPr/>
          <p:nvPr/>
        </p:nvSpPr>
        <p:spPr>
          <a:xfrm>
            <a:off x="611188" y="2160588"/>
            <a:ext cx="179705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中国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80" name="Rectangle 28"/>
          <p:cNvSpPr/>
          <p:nvPr/>
        </p:nvSpPr>
        <p:spPr>
          <a:xfrm>
            <a:off x="611188" y="2881313"/>
            <a:ext cx="1797050" cy="7921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美国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81" name="Line 29"/>
          <p:cNvSpPr/>
          <p:nvPr/>
        </p:nvSpPr>
        <p:spPr>
          <a:xfrm flipH="1" flipV="1">
            <a:off x="1476375" y="1196975"/>
            <a:ext cx="503238" cy="9366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82" name="Line 30"/>
          <p:cNvSpPr/>
          <p:nvPr/>
        </p:nvSpPr>
        <p:spPr>
          <a:xfrm>
            <a:off x="1042988" y="1628775"/>
            <a:ext cx="936625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83" name="Text Box 31"/>
          <p:cNvSpPr txBox="1"/>
          <p:nvPr/>
        </p:nvSpPr>
        <p:spPr>
          <a:xfrm>
            <a:off x="1663700" y="1211263"/>
            <a:ext cx="287338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届数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23584" name="Text Box 32"/>
          <p:cNvSpPr txBox="1"/>
          <p:nvPr/>
        </p:nvSpPr>
        <p:spPr>
          <a:xfrm>
            <a:off x="1042988" y="1168400"/>
            <a:ext cx="792162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latin typeface="Arial" panose="020B0604020202020204" pitchFamily="34" charset="0"/>
              </a:rPr>
              <a:t>金牌数</a:t>
            </a:r>
            <a:r>
              <a:rPr lang="en-US" altLang="zh-CN" sz="1600" b="1" dirty="0">
                <a:latin typeface="Arial" panose="020B0604020202020204" pitchFamily="34" charset="0"/>
              </a:rPr>
              <a:t>/</a:t>
            </a:r>
            <a:r>
              <a:rPr lang="zh-CN" altLang="en-US" sz="1600" b="1" dirty="0">
                <a:latin typeface="Arial" panose="020B0604020202020204" pitchFamily="34" charset="0"/>
              </a:rPr>
              <a:t>枚</a:t>
            </a:r>
            <a:endParaRPr lang="zh-CN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23585" name="Text Box 33"/>
          <p:cNvSpPr txBox="1"/>
          <p:nvPr/>
        </p:nvSpPr>
        <p:spPr>
          <a:xfrm>
            <a:off x="1011238" y="1773238"/>
            <a:ext cx="6477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国家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50" name="Text Box 34"/>
          <p:cNvSpPr txBox="1"/>
          <p:nvPr/>
        </p:nvSpPr>
        <p:spPr>
          <a:xfrm>
            <a:off x="1187450" y="3933825"/>
            <a:ext cx="7777163" cy="191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latin typeface="Arial" panose="020B0604020202020204" pitchFamily="34" charset="0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</a:rPr>
              <a:t>）观察你画的统计图，你能从图上发现那些信息？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latin typeface="Arial" panose="020B0604020202020204" pitchFamily="34" charset="0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</a:rPr>
              <a:t>）根据你的分析，预测一下，中国在</a:t>
            </a:r>
            <a:r>
              <a:rPr lang="en-US" altLang="zh-CN" sz="2400" b="1" dirty="0">
                <a:latin typeface="Arial" panose="020B0604020202020204" pitchFamily="34" charset="0"/>
              </a:rPr>
              <a:t>2012</a:t>
            </a:r>
            <a:r>
              <a:rPr lang="zh-CN" altLang="en-US" sz="2400" b="1" dirty="0">
                <a:latin typeface="Arial" panose="020B0604020202020204" pitchFamily="34" charset="0"/>
              </a:rPr>
              <a:t>年伦敦奥运会的成绩会是什么趋势</a:t>
            </a:r>
            <a:r>
              <a:rPr lang="en-US" altLang="zh-CN" sz="2400" b="1" dirty="0">
                <a:latin typeface="Arial" panose="020B0604020202020204" pitchFamily="34" charset="0"/>
              </a:rPr>
              <a:t>? 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latin typeface="Arial" panose="020B0604020202020204" pitchFamily="34" charset="0"/>
              </a:rPr>
              <a:t>3</a:t>
            </a:r>
            <a:r>
              <a:rPr lang="zh-CN" altLang="en-US" sz="2400" b="1" dirty="0">
                <a:latin typeface="Arial" panose="020B0604020202020204" pitchFamily="34" charset="0"/>
              </a:rPr>
              <a:t>）你想对中国的健儿说些什么</a:t>
            </a:r>
            <a:r>
              <a:rPr lang="en-US" altLang="zh-CN" sz="2400" b="1" dirty="0">
                <a:latin typeface="Arial" panose="020B0604020202020204" pitchFamily="34" charset="0"/>
              </a:rPr>
              <a:t>?</a:t>
            </a:r>
            <a:r>
              <a:rPr lang="zh-CN" altLang="en-US" sz="2400" b="1" dirty="0">
                <a:latin typeface="Arial" panose="020B0604020202020204" pitchFamily="34" charset="0"/>
              </a:rPr>
              <a:t>　　　　　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84213" y="1412875"/>
          <a:ext cx="7777162" cy="518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9158605" imgH="6115050" progId="MSGraph.Chart.8">
                  <p:embed/>
                </p:oleObj>
              </mc:Choice>
              <mc:Fallback>
                <p:oleObj name="" r:id="rId2" imgW="9158605" imgH="6115050" progId="MSGraph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4213" y="1412875"/>
                        <a:ext cx="7777162" cy="5187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 Box 3"/>
          <p:cNvSpPr txBox="1"/>
          <p:nvPr/>
        </p:nvSpPr>
        <p:spPr>
          <a:xfrm>
            <a:off x="1476375" y="260350"/>
            <a:ext cx="6335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某市人均寿命变化情况统计图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2053" name="Text Box 4"/>
          <p:cNvSpPr txBox="1"/>
          <p:nvPr/>
        </p:nvSpPr>
        <p:spPr>
          <a:xfrm>
            <a:off x="935038" y="917575"/>
            <a:ext cx="18002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</a:rPr>
              <a:t>平均年龄</a:t>
            </a:r>
            <a:r>
              <a:rPr lang="en-US" altLang="zh-CN" sz="2000" b="1" dirty="0">
                <a:latin typeface="Arial" panose="020B0604020202020204" pitchFamily="34" charset="0"/>
              </a:rPr>
              <a:t>/</a:t>
            </a:r>
            <a:r>
              <a:rPr lang="zh-CN" altLang="en-US" sz="2000" b="1" dirty="0">
                <a:latin typeface="Arial" panose="020B0604020202020204" pitchFamily="34" charset="0"/>
              </a:rPr>
              <a:t>岁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2054" name="Text Box 5"/>
          <p:cNvSpPr txBox="1"/>
          <p:nvPr/>
        </p:nvSpPr>
        <p:spPr>
          <a:xfrm>
            <a:off x="7019925" y="6092825"/>
            <a:ext cx="79216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</a:rPr>
              <a:t>年份</a:t>
            </a:r>
            <a:endParaRPr lang="en-US" altLang="zh-CN" sz="2000" b="1" dirty="0">
              <a:latin typeface="Arial" panose="020B0604020202020204" pitchFamily="34" charset="0"/>
            </a:endParaRPr>
          </a:p>
        </p:txBody>
      </p:sp>
      <p:sp>
        <p:nvSpPr>
          <p:cNvPr id="2055" name="Text Box 6"/>
          <p:cNvSpPr txBox="1"/>
          <p:nvPr/>
        </p:nvSpPr>
        <p:spPr>
          <a:xfrm>
            <a:off x="1835150" y="3933825"/>
            <a:ext cx="6477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71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56" name="Text Box 7"/>
          <p:cNvSpPr txBox="1"/>
          <p:nvPr/>
        </p:nvSpPr>
        <p:spPr>
          <a:xfrm>
            <a:off x="2268538" y="2565400"/>
            <a:ext cx="6477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76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57" name="Text Box 8"/>
          <p:cNvSpPr txBox="1"/>
          <p:nvPr/>
        </p:nvSpPr>
        <p:spPr>
          <a:xfrm>
            <a:off x="3203575" y="3141663"/>
            <a:ext cx="6477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74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58" name="Text Box 9"/>
          <p:cNvSpPr txBox="1"/>
          <p:nvPr/>
        </p:nvSpPr>
        <p:spPr>
          <a:xfrm>
            <a:off x="3635375" y="1989138"/>
            <a:ext cx="6477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78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59" name="Text Box 10"/>
          <p:cNvSpPr txBox="1"/>
          <p:nvPr/>
        </p:nvSpPr>
        <p:spPr>
          <a:xfrm>
            <a:off x="4572000" y="2852738"/>
            <a:ext cx="6477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75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60" name="Text Box 11"/>
          <p:cNvSpPr txBox="1"/>
          <p:nvPr/>
        </p:nvSpPr>
        <p:spPr>
          <a:xfrm>
            <a:off x="5003800" y="1412875"/>
            <a:ext cx="6477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80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2061" name="Line 12"/>
          <p:cNvSpPr/>
          <p:nvPr/>
        </p:nvSpPr>
        <p:spPr>
          <a:xfrm>
            <a:off x="7308850" y="5876925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62" name="Line 13"/>
          <p:cNvSpPr/>
          <p:nvPr/>
        </p:nvSpPr>
        <p:spPr>
          <a:xfrm>
            <a:off x="1619250" y="5849938"/>
            <a:ext cx="619283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63" name="Line 14"/>
          <p:cNvSpPr/>
          <p:nvPr/>
        </p:nvSpPr>
        <p:spPr>
          <a:xfrm flipV="1">
            <a:off x="1628775" y="1314450"/>
            <a:ext cx="0" cy="44640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457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765175"/>
            <a:ext cx="6985000" cy="5040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971550" y="-68262"/>
            <a:ext cx="7993063" cy="623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中国</a:t>
            </a:r>
            <a:r>
              <a:rPr lang="en-US" altLang="zh-CN" sz="3600" b="1" dirty="0">
                <a:latin typeface="Arial" panose="020B0604020202020204" pitchFamily="34" charset="0"/>
              </a:rPr>
              <a:t>2002</a:t>
            </a:r>
            <a:r>
              <a:rPr lang="zh-CN" altLang="en-US" sz="3600" b="1" dirty="0">
                <a:latin typeface="Arial" panose="020B0604020202020204" pitchFamily="34" charset="0"/>
              </a:rPr>
              <a:t>年、</a:t>
            </a:r>
            <a:r>
              <a:rPr lang="en-US" altLang="zh-CN" sz="3600" b="1" dirty="0">
                <a:latin typeface="Arial" panose="020B0604020202020204" pitchFamily="34" charset="0"/>
              </a:rPr>
              <a:t>2006</a:t>
            </a:r>
            <a:r>
              <a:rPr lang="zh-CN" altLang="en-US" sz="3600" b="1" dirty="0">
                <a:latin typeface="Arial" panose="020B0604020202020204" pitchFamily="34" charset="0"/>
              </a:rPr>
              <a:t>年经济发展统计图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7813675" y="722313"/>
            <a:ext cx="1150938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200" b="1" dirty="0">
                <a:latin typeface="Arial" panose="020B0604020202020204" pitchFamily="34" charset="0"/>
              </a:rPr>
              <a:t>2002</a:t>
            </a:r>
            <a:r>
              <a:rPr lang="zh-CN" altLang="en-US" sz="2200" b="1" dirty="0">
                <a:latin typeface="Arial" panose="020B0604020202020204" pitchFamily="34" charset="0"/>
              </a:rPr>
              <a:t>年</a:t>
            </a:r>
            <a:endParaRPr lang="zh-CN" altLang="en-US" sz="2200" b="1" dirty="0">
              <a:latin typeface="Arial" panose="020B0604020202020204" pitchFamily="34" charset="0"/>
            </a:endParaRPr>
          </a:p>
        </p:txBody>
      </p:sp>
      <p:sp>
        <p:nvSpPr>
          <p:cNvPr id="12292" name="Rectangle 4"/>
          <p:cNvSpPr/>
          <p:nvPr/>
        </p:nvSpPr>
        <p:spPr>
          <a:xfrm>
            <a:off x="7524750" y="836613"/>
            <a:ext cx="215900" cy="211137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3" name="Rectangle 5"/>
          <p:cNvSpPr/>
          <p:nvPr/>
        </p:nvSpPr>
        <p:spPr>
          <a:xfrm>
            <a:off x="7524750" y="1208088"/>
            <a:ext cx="215900" cy="204787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4" name="Line 6"/>
          <p:cNvSpPr/>
          <p:nvPr/>
        </p:nvSpPr>
        <p:spPr>
          <a:xfrm>
            <a:off x="539750" y="5157788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>
            <a:off x="520700" y="4652963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6" name="Line 8"/>
          <p:cNvSpPr/>
          <p:nvPr/>
        </p:nvSpPr>
        <p:spPr>
          <a:xfrm flipV="1">
            <a:off x="539750" y="765175"/>
            <a:ext cx="0" cy="5400675"/>
          </a:xfrm>
          <a:prstGeom prst="line">
            <a:avLst/>
          </a:prstGeom>
          <a:ln w="889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97" name="Line 9"/>
          <p:cNvSpPr/>
          <p:nvPr/>
        </p:nvSpPr>
        <p:spPr>
          <a:xfrm>
            <a:off x="539750" y="2565400"/>
            <a:ext cx="215900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8" name="Line 10"/>
          <p:cNvSpPr/>
          <p:nvPr/>
        </p:nvSpPr>
        <p:spPr>
          <a:xfrm>
            <a:off x="539750" y="3068638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9" name="Line 11"/>
          <p:cNvSpPr/>
          <p:nvPr/>
        </p:nvSpPr>
        <p:spPr>
          <a:xfrm flipV="1">
            <a:off x="503238" y="6165850"/>
            <a:ext cx="8245475" cy="23813"/>
          </a:xfrm>
          <a:prstGeom prst="line">
            <a:avLst/>
          </a:prstGeom>
          <a:ln w="889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300" name="Line 12"/>
          <p:cNvSpPr/>
          <p:nvPr/>
        </p:nvSpPr>
        <p:spPr>
          <a:xfrm flipV="1">
            <a:off x="1179513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1" name="Line 13"/>
          <p:cNvSpPr/>
          <p:nvPr/>
        </p:nvSpPr>
        <p:spPr>
          <a:xfrm flipH="1" flipV="1">
            <a:off x="3765550" y="5919788"/>
            <a:ext cx="7938" cy="263525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2" name="Line 14"/>
          <p:cNvSpPr/>
          <p:nvPr/>
        </p:nvSpPr>
        <p:spPr>
          <a:xfrm flipV="1">
            <a:off x="4356100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3" name="Line 15"/>
          <p:cNvSpPr/>
          <p:nvPr/>
        </p:nvSpPr>
        <p:spPr>
          <a:xfrm flipV="1">
            <a:off x="2311400" y="5959475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4" name="Line 16"/>
          <p:cNvSpPr/>
          <p:nvPr/>
        </p:nvSpPr>
        <p:spPr>
          <a:xfrm flipV="1">
            <a:off x="1763713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5" name="Line 17"/>
          <p:cNvSpPr/>
          <p:nvPr/>
        </p:nvSpPr>
        <p:spPr>
          <a:xfrm flipV="1">
            <a:off x="4932363" y="5949950"/>
            <a:ext cx="7937" cy="239713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6" name="Line 18"/>
          <p:cNvSpPr/>
          <p:nvPr/>
        </p:nvSpPr>
        <p:spPr>
          <a:xfrm flipV="1">
            <a:off x="6429375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7" name="Line 19"/>
          <p:cNvSpPr/>
          <p:nvPr/>
        </p:nvSpPr>
        <p:spPr>
          <a:xfrm flipV="1">
            <a:off x="7092950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8" name="Line 20"/>
          <p:cNvSpPr/>
          <p:nvPr/>
        </p:nvSpPr>
        <p:spPr>
          <a:xfrm flipV="1">
            <a:off x="7524750" y="5973763"/>
            <a:ext cx="0" cy="21590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9" name="Line 21"/>
          <p:cNvSpPr/>
          <p:nvPr/>
        </p:nvSpPr>
        <p:spPr>
          <a:xfrm>
            <a:off x="539750" y="4119563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0" name="Line 22"/>
          <p:cNvSpPr/>
          <p:nvPr/>
        </p:nvSpPr>
        <p:spPr>
          <a:xfrm>
            <a:off x="539750" y="5661025"/>
            <a:ext cx="1920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1" name="Text Box 23"/>
          <p:cNvSpPr txBox="1"/>
          <p:nvPr/>
        </p:nvSpPr>
        <p:spPr>
          <a:xfrm>
            <a:off x="8459788" y="6157913"/>
            <a:ext cx="9366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项目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12" name="Text Box 24"/>
          <p:cNvSpPr txBox="1"/>
          <p:nvPr/>
        </p:nvSpPr>
        <p:spPr>
          <a:xfrm>
            <a:off x="34925" y="398463"/>
            <a:ext cx="15128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值</a:t>
            </a:r>
            <a:r>
              <a:rPr lang="en-US" altLang="zh-CN" b="1" dirty="0">
                <a:latin typeface="Arial" panose="020B0604020202020204" pitchFamily="34" charset="0"/>
              </a:rPr>
              <a:t>/</a:t>
            </a:r>
            <a:r>
              <a:rPr lang="zh-CN" altLang="en-US" b="1" dirty="0">
                <a:latin typeface="Arial" panose="020B0604020202020204" pitchFamily="34" charset="0"/>
              </a:rPr>
              <a:t>千亿元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13" name="Text Box 25"/>
          <p:cNvSpPr txBox="1"/>
          <p:nvPr/>
        </p:nvSpPr>
        <p:spPr>
          <a:xfrm>
            <a:off x="157163" y="6015038"/>
            <a:ext cx="31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14" name="Text Box 26"/>
          <p:cNvSpPr txBox="1"/>
          <p:nvPr/>
        </p:nvSpPr>
        <p:spPr>
          <a:xfrm>
            <a:off x="34925" y="5510213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20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15" name="Text Box 27"/>
          <p:cNvSpPr txBox="1"/>
          <p:nvPr/>
        </p:nvSpPr>
        <p:spPr>
          <a:xfrm>
            <a:off x="34925" y="4941888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40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16" name="Text Box 28"/>
          <p:cNvSpPr txBox="1"/>
          <p:nvPr/>
        </p:nvSpPr>
        <p:spPr>
          <a:xfrm>
            <a:off x="-25400" y="2917825"/>
            <a:ext cx="55403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120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17" name="Line 29"/>
          <p:cNvSpPr/>
          <p:nvPr/>
        </p:nvSpPr>
        <p:spPr>
          <a:xfrm>
            <a:off x="539750" y="1557338"/>
            <a:ext cx="215900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8" name="Line 30"/>
          <p:cNvSpPr/>
          <p:nvPr/>
        </p:nvSpPr>
        <p:spPr>
          <a:xfrm>
            <a:off x="539750" y="2074863"/>
            <a:ext cx="215900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9" name="Line 31"/>
          <p:cNvSpPr/>
          <p:nvPr/>
        </p:nvSpPr>
        <p:spPr>
          <a:xfrm>
            <a:off x="525463" y="3614738"/>
            <a:ext cx="215900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0" name="Text Box 32"/>
          <p:cNvSpPr txBox="1"/>
          <p:nvPr/>
        </p:nvSpPr>
        <p:spPr>
          <a:xfrm>
            <a:off x="34925" y="4508500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60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1" name="Text Box 33"/>
          <p:cNvSpPr txBox="1"/>
          <p:nvPr/>
        </p:nvSpPr>
        <p:spPr>
          <a:xfrm>
            <a:off x="34925" y="393382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80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2" name="Text Box 34"/>
          <p:cNvSpPr txBox="1"/>
          <p:nvPr/>
        </p:nvSpPr>
        <p:spPr>
          <a:xfrm>
            <a:off x="34925" y="3429000"/>
            <a:ext cx="565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100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3" name="Text Box 35"/>
          <p:cNvSpPr txBox="1"/>
          <p:nvPr/>
        </p:nvSpPr>
        <p:spPr>
          <a:xfrm>
            <a:off x="-25400" y="2414588"/>
            <a:ext cx="554038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140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4" name="Text Box 36"/>
          <p:cNvSpPr txBox="1"/>
          <p:nvPr/>
        </p:nvSpPr>
        <p:spPr>
          <a:xfrm>
            <a:off x="-25400" y="1909763"/>
            <a:ext cx="554038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160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5" name="Text Box 37"/>
          <p:cNvSpPr txBox="1"/>
          <p:nvPr/>
        </p:nvSpPr>
        <p:spPr>
          <a:xfrm>
            <a:off x="-25400" y="1412875"/>
            <a:ext cx="55403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180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26" name="Rectangle 38"/>
          <p:cNvSpPr/>
          <p:nvPr/>
        </p:nvSpPr>
        <p:spPr>
          <a:xfrm>
            <a:off x="1187450" y="4984750"/>
            <a:ext cx="560388" cy="118745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27" name="Rectangle 39"/>
          <p:cNvSpPr/>
          <p:nvPr/>
        </p:nvSpPr>
        <p:spPr>
          <a:xfrm>
            <a:off x="3794125" y="3860800"/>
            <a:ext cx="560388" cy="230505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28" name="Rectangle 40"/>
          <p:cNvSpPr/>
          <p:nvPr/>
        </p:nvSpPr>
        <p:spPr>
          <a:xfrm>
            <a:off x="6443663" y="4940300"/>
            <a:ext cx="560387" cy="119380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29" name="Rectangle 41"/>
          <p:cNvSpPr/>
          <p:nvPr/>
        </p:nvSpPr>
        <p:spPr>
          <a:xfrm>
            <a:off x="1749425" y="3860800"/>
            <a:ext cx="560388" cy="2305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30" name="Rectangle 42"/>
          <p:cNvSpPr/>
          <p:nvPr/>
        </p:nvSpPr>
        <p:spPr>
          <a:xfrm>
            <a:off x="4340225" y="1989138"/>
            <a:ext cx="560388" cy="417671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31" name="Rectangle 43"/>
          <p:cNvSpPr/>
          <p:nvPr/>
        </p:nvSpPr>
        <p:spPr>
          <a:xfrm>
            <a:off x="6934200" y="4291013"/>
            <a:ext cx="560388" cy="18446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32" name="Text Box 44"/>
          <p:cNvSpPr txBox="1"/>
          <p:nvPr/>
        </p:nvSpPr>
        <p:spPr>
          <a:xfrm>
            <a:off x="1187450" y="4646613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47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3" name="Text Box 45"/>
          <p:cNvSpPr txBox="1"/>
          <p:nvPr/>
        </p:nvSpPr>
        <p:spPr>
          <a:xfrm>
            <a:off x="1835150" y="3494088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90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4" name="Text Box 46"/>
          <p:cNvSpPr txBox="1"/>
          <p:nvPr/>
        </p:nvSpPr>
        <p:spPr>
          <a:xfrm>
            <a:off x="3846513" y="3429000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87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5" name="Text Box 47"/>
          <p:cNvSpPr txBox="1"/>
          <p:nvPr/>
        </p:nvSpPr>
        <p:spPr>
          <a:xfrm>
            <a:off x="4284663" y="1622425"/>
            <a:ext cx="565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162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6" name="Text Box 48"/>
          <p:cNvSpPr txBox="1"/>
          <p:nvPr/>
        </p:nvSpPr>
        <p:spPr>
          <a:xfrm>
            <a:off x="6443663" y="457517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48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7" name="Text Box 49"/>
          <p:cNvSpPr txBox="1"/>
          <p:nvPr/>
        </p:nvSpPr>
        <p:spPr>
          <a:xfrm>
            <a:off x="6948488" y="393382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76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2338" name="Text Box 50"/>
          <p:cNvSpPr txBox="1"/>
          <p:nvPr/>
        </p:nvSpPr>
        <p:spPr>
          <a:xfrm>
            <a:off x="1042988" y="6302375"/>
            <a:ext cx="194468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工业增加值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39" name="Text Box 51"/>
          <p:cNvSpPr txBox="1"/>
          <p:nvPr/>
        </p:nvSpPr>
        <p:spPr>
          <a:xfrm>
            <a:off x="3771900" y="6302375"/>
            <a:ext cx="20240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居民存款值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40" name="Text Box 52"/>
          <p:cNvSpPr txBox="1"/>
          <p:nvPr/>
        </p:nvSpPr>
        <p:spPr>
          <a:xfrm>
            <a:off x="6443663" y="6302375"/>
            <a:ext cx="1984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居民消费值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41" name="Text Box 53"/>
          <p:cNvSpPr txBox="1"/>
          <p:nvPr/>
        </p:nvSpPr>
        <p:spPr>
          <a:xfrm>
            <a:off x="7813675" y="1085850"/>
            <a:ext cx="1150938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200" b="1" dirty="0">
                <a:latin typeface="Arial" panose="020B0604020202020204" pitchFamily="34" charset="0"/>
              </a:rPr>
              <a:t>2006</a:t>
            </a:r>
            <a:r>
              <a:rPr lang="zh-CN" altLang="en-US" sz="2200" b="1" dirty="0">
                <a:latin typeface="Arial" panose="020B0604020202020204" pitchFamily="34" charset="0"/>
              </a:rPr>
              <a:t>年</a:t>
            </a:r>
            <a:endParaRPr lang="zh-CN" altLang="en-US" sz="2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" fill="hold"/>
                                        <p:tgtEl>
                                          <p:spTgt spid="123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" fill="hold"/>
                                        <p:tgtEl>
                                          <p:spTgt spid="123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" fill="hold"/>
                                        <p:tgtEl>
                                          <p:spTgt spid="123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" fill="hold"/>
                                        <p:tgtEl>
                                          <p:spTgt spid="12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" fill="hold"/>
                                        <p:tgtEl>
                                          <p:spTgt spid="123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" fill="hold"/>
                                        <p:tgtEl>
                                          <p:spTgt spid="12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" fill="hold"/>
                                        <p:tgtEl>
                                          <p:spTgt spid="123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" fill="hold"/>
                                        <p:tgtEl>
                                          <p:spTgt spid="123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" fill="hold"/>
                                        <p:tgtEl>
                                          <p:spTgt spid="123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" fill="hold"/>
                                        <p:tgtEl>
                                          <p:spTgt spid="123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" fill="hold"/>
                                        <p:tgtEl>
                                          <p:spTgt spid="123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" fill="hold"/>
                                        <p:tgtEl>
                                          <p:spTgt spid="123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" fill="hold"/>
                                        <p:tgtEl>
                                          <p:spTgt spid="123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" fill="hold"/>
                                        <p:tgtEl>
                                          <p:spTgt spid="123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0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0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0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4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7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0" dur="5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3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6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9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2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5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8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1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4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7" dur="5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2" grpId="0" animBg="1"/>
      <p:bldP spid="12293" grpId="0" animBg="1"/>
      <p:bldP spid="12311" grpId="0"/>
      <p:bldP spid="12312" grpId="0"/>
      <p:bldP spid="12313" grpId="0"/>
      <p:bldP spid="12314" grpId="0"/>
      <p:bldP spid="12315" grpId="0"/>
      <p:bldP spid="12316" grpId="0"/>
      <p:bldP spid="12320" grpId="0"/>
      <p:bldP spid="12321" grpId="0"/>
      <p:bldP spid="12322" grpId="0"/>
      <p:bldP spid="12323" grpId="0"/>
      <p:bldP spid="12324" grpId="0"/>
      <p:bldP spid="12325" grpId="0"/>
      <p:bldP spid="12326" grpId="0" animBg="1"/>
      <p:bldP spid="12327" grpId="0" animBg="1"/>
      <p:bldP spid="12328" grpId="0" animBg="1"/>
      <p:bldP spid="12329" grpId="0" animBg="1"/>
      <p:bldP spid="12330" grpId="0" animBg="1"/>
      <p:bldP spid="12331" grpId="0" animBg="1"/>
      <p:bldP spid="12332" grpId="0"/>
      <p:bldP spid="12333" grpId="0"/>
      <p:bldP spid="12334" grpId="0"/>
      <p:bldP spid="12335" grpId="0"/>
      <p:bldP spid="12336" grpId="0"/>
      <p:bldP spid="12337" grpId="0"/>
      <p:bldP spid="12338" grpId="0"/>
      <p:bldP spid="12339" grpId="0"/>
      <p:bldP spid="12340" grpId="0"/>
      <p:bldP spid="12341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1474</Words>
  <Application>WPS 演示</Application>
  <PresentationFormat>全屏显示(4:3)</PresentationFormat>
  <Paragraphs>406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</vt:lpstr>
      <vt:lpstr>宋体</vt:lpstr>
      <vt:lpstr>Wingdings</vt:lpstr>
      <vt:lpstr>楷体_GB2312</vt:lpstr>
      <vt:lpstr>Impact</vt:lpstr>
      <vt:lpstr>Times New Roman</vt:lpstr>
      <vt:lpstr>华文彩云</vt:lpstr>
      <vt:lpstr>黑体</vt:lpstr>
      <vt:lpstr>微软雅黑</vt:lpstr>
      <vt:lpstr>Arial Unicode MS</vt:lpstr>
      <vt:lpstr>新宋体</vt:lpstr>
      <vt:lpstr>默认设计模板</vt:lpstr>
      <vt:lpstr>默认设计模板_2</vt:lpstr>
      <vt:lpstr>Paint.Picture</vt:lpstr>
      <vt:lpstr>MSGraph.Chart.8</vt:lpstr>
      <vt:lpstr>MSGraph.Chart.8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万润仪器贸易公司</cp:lastModifiedBy>
  <cp:revision>19</cp:revision>
  <dcterms:created xsi:type="dcterms:W3CDTF">2008-10-30T12:05:16Z</dcterms:created>
  <dcterms:modified xsi:type="dcterms:W3CDTF">2018-08-15T09:25:46Z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